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93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96" r:id="rId15"/>
    <p:sldId id="269" r:id="rId16"/>
    <p:sldId id="268" r:id="rId17"/>
    <p:sldId id="271" r:id="rId18"/>
    <p:sldId id="272" r:id="rId19"/>
    <p:sldId id="270" r:id="rId20"/>
    <p:sldId id="309" r:id="rId21"/>
    <p:sldId id="273" r:id="rId22"/>
    <p:sldId id="298" r:id="rId23"/>
    <p:sldId id="299" r:id="rId24"/>
    <p:sldId id="276" r:id="rId25"/>
    <p:sldId id="280" r:id="rId26"/>
    <p:sldId id="281" r:id="rId27"/>
    <p:sldId id="284" r:id="rId28"/>
    <p:sldId id="307" r:id="rId29"/>
    <p:sldId id="301" r:id="rId30"/>
    <p:sldId id="286" r:id="rId31"/>
    <p:sldId id="287" r:id="rId32"/>
    <p:sldId id="288" r:id="rId33"/>
    <p:sldId id="289" r:id="rId34"/>
    <p:sldId id="294" r:id="rId35"/>
    <p:sldId id="306" r:id="rId36"/>
    <p:sldId id="304" r:id="rId37"/>
    <p:sldId id="302" r:id="rId38"/>
    <p:sldId id="305" r:id="rId39"/>
    <p:sldId id="291" r:id="rId40"/>
    <p:sldId id="292" r:id="rId41"/>
    <p:sldId id="308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98167-EFC5-4BA8-8482-59E6F5F163A0}" type="datetimeFigureOut">
              <a:rPr lang="en-US" altLang="en-US"/>
              <a:pPr/>
              <a:t>9/18/2021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15276-D033-4FC2-B62D-9AA530EB78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826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5F72E9-DAAF-47A6-8570-FCC292D84AD7}" type="datetimeFigureOut">
              <a:rPr lang="en-US" altLang="en-US"/>
              <a:pPr/>
              <a:t>9/18/2021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1AB25-F5EE-4E97-AA8B-442887CA39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769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3FE54-9EEF-40F1-993E-8BF85F6E8167}" type="datetimeFigureOut">
              <a:rPr lang="en-US" altLang="en-US"/>
              <a:pPr/>
              <a:t>9/18/2021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0E6DE-ACB3-41D5-8923-5727B33DE0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E8FC37-F1EA-4425-9A8D-962F096637B0}" type="datetimeFigureOut">
              <a:rPr lang="en-US" altLang="en-US"/>
              <a:pPr/>
              <a:t>9/18/2021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0E109-EA1A-4AD0-891E-4362EB185B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728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3CE67-363B-464F-A9D0-DEEC052F2CF3}" type="datetimeFigureOut">
              <a:rPr lang="en-US" altLang="en-US"/>
              <a:pPr/>
              <a:t>9/18/2021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28C9-5071-404A-B0A2-C74F756C5F3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950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B36AC-43AC-4449-B8CF-690BBFC848C6}" type="datetimeFigureOut">
              <a:rPr lang="en-US" altLang="en-US"/>
              <a:pPr/>
              <a:t>9/18/2021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BE8C-73B8-4401-B78A-C3C6588F5D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536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5A644-362D-4EF4-A5D3-7604E85CE606}" type="datetimeFigureOut">
              <a:rPr lang="en-US" altLang="en-US"/>
              <a:pPr/>
              <a:t>9/18/2021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DDB40-AC2C-4C99-A2EA-AE7C45D9CC1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176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932F1-4901-41B6-9747-2B1B1D983250}" type="datetimeFigureOut">
              <a:rPr lang="en-US" altLang="en-US"/>
              <a:pPr/>
              <a:t>9/18/2021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5496C-58C2-4E3E-9059-1CC0CD11B1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320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3E43E-355D-4E29-B366-F780F655476D}" type="datetimeFigureOut">
              <a:rPr lang="en-US" altLang="en-US"/>
              <a:pPr/>
              <a:t>9/18/2021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4ADA2-1999-4BF5-A833-A79580F76A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342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42689-2F40-4DF5-948C-2DDC3BC14235}" type="datetimeFigureOut">
              <a:rPr lang="en-US" altLang="en-US"/>
              <a:pPr/>
              <a:t>9/18/2021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B4896-E089-4635-A689-F2BA0D822C9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693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16435-51AB-40B6-92B9-A17865A7B53C}" type="datetimeFigureOut">
              <a:rPr lang="en-US" altLang="en-US"/>
              <a:pPr/>
              <a:t>9/18/2021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F7493-4647-4057-B7BB-11F9B79D35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462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52A780E-1022-486C-A4EA-A111A4C0C890}" type="datetimeFigureOut">
              <a:rPr lang="en-US" altLang="en-US"/>
              <a:pPr/>
              <a:t>9/18/2021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ECC06FF-7F89-471F-85FF-F9717BA0A4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God of Creation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Who is He?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Two realities of science: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3600" dirty="0" smtClean="0"/>
              <a:t>1. Something doesn’t come from nothing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 smtClean="0"/>
              <a:t>(first law of thermodynamics)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36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3600" dirty="0" smtClean="0"/>
              <a:t>2. Intelligent designs do not arise by accident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 smtClean="0"/>
              <a:t>(statistical information theory)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Did this come from nothing?</a:t>
            </a: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Did this design arise by accident?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43000"/>
            <a:ext cx="929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609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Was this planet designed for life?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You decide – which is most probable?</a:t>
            </a:r>
            <a:endParaRPr lang="en-US" altLang="en-US" dirty="0" smtClean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0" y="1371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u="sng" dirty="0"/>
              <a:t>Evolution</a:t>
            </a:r>
            <a:r>
              <a:rPr lang="en-US" altLang="en-US" sz="3600" dirty="0"/>
              <a:t>                                     </a:t>
            </a:r>
            <a:r>
              <a:rPr lang="en-US" altLang="en-US" sz="3600" u="sng" dirty="0"/>
              <a:t>Creation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0" y="2057400"/>
            <a:ext cx="91440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Everything came from                    A powerful Creator</a:t>
            </a:r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nothing                                                 made everything</a:t>
            </a:r>
            <a:endParaRPr lang="en-US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the difference?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447800"/>
            <a:ext cx="40544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" b="4625"/>
          <a:stretch/>
        </p:blipFill>
        <p:spPr bwMode="auto">
          <a:xfrm>
            <a:off x="94596" y="1545020"/>
            <a:ext cx="4232275" cy="359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" b="2808"/>
          <a:stretch/>
        </p:blipFill>
        <p:spPr bwMode="auto">
          <a:xfrm>
            <a:off x="142657" y="1626476"/>
            <a:ext cx="4232275" cy="35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25786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u="sng" dirty="0" smtClean="0"/>
              <a:t>How to change?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u="sng" dirty="0" smtClean="0"/>
              <a:t>this</a:t>
            </a:r>
            <a:r>
              <a:rPr lang="en-US" altLang="en-US" sz="3600" dirty="0" smtClean="0"/>
              <a:t>               into               </a:t>
            </a:r>
            <a:r>
              <a:rPr lang="en-US" altLang="en-US" sz="3600" u="sng" dirty="0" smtClean="0"/>
              <a:t>this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447800"/>
            <a:ext cx="40544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16468" y="76200"/>
            <a:ext cx="31242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u="sng" dirty="0"/>
              <a:t>You need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and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5184048" y="1488876"/>
            <a:ext cx="3566978" cy="4850492"/>
            <a:chOff x="4910435" y="1433848"/>
            <a:chExt cx="4099242" cy="5731106"/>
          </a:xfrm>
        </p:grpSpPr>
        <p:sp>
          <p:nvSpPr>
            <p:cNvPr id="16392" name="TextBox 10"/>
            <p:cNvSpPr txBox="1">
              <a:spLocks noChangeArrowheads="1"/>
            </p:cNvSpPr>
            <p:nvPr/>
          </p:nvSpPr>
          <p:spPr bwMode="auto">
            <a:xfrm>
              <a:off x="5714999" y="6474012"/>
              <a:ext cx="3031965" cy="69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/>
                <a:t>a</a:t>
              </a:r>
              <a:r>
                <a:rPr lang="en-US" altLang="en-US" dirty="0" smtClean="0"/>
                <a:t>nd a Process</a:t>
              </a:r>
              <a:endParaRPr lang="en-US" altLang="en-US" dirty="0"/>
            </a:p>
          </p:txBody>
        </p:sp>
        <p:pic>
          <p:nvPicPr>
            <p:cNvPr id="1639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435" y="1433848"/>
              <a:ext cx="4099242" cy="3916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16468" y="1828800"/>
            <a:ext cx="2857500" cy="4473782"/>
            <a:chOff x="513087" y="1447800"/>
            <a:chExt cx="3677913" cy="6272052"/>
          </a:xfrm>
        </p:grpSpPr>
        <p:pic>
          <p:nvPicPr>
            <p:cNvPr id="16394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87" y="1447800"/>
              <a:ext cx="3677913" cy="3945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5" name="TextBox 2"/>
            <p:cNvSpPr txBox="1">
              <a:spLocks noChangeArrowheads="1"/>
            </p:cNvSpPr>
            <p:nvPr/>
          </p:nvSpPr>
          <p:spPr bwMode="auto">
            <a:xfrm>
              <a:off x="1371383" y="6900022"/>
              <a:ext cx="2516931" cy="819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smtClean="0"/>
                <a:t>a Design,</a:t>
              </a:r>
              <a:endParaRPr lang="en-US" altLang="en-US" dirty="0"/>
            </a:p>
          </p:txBody>
        </p:sp>
      </p:grp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0" y="5715000"/>
            <a:ext cx="36833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The Right Pieces,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(66 pieces / 19 types)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/>
              <a:t>Proteins</a:t>
            </a:r>
            <a:r>
              <a:rPr lang="en-US" altLang="en-US" sz="3600" dirty="0" smtClean="0"/>
              <a:t>, the “building blocks of life”</a:t>
            </a:r>
            <a:br>
              <a:rPr lang="en-US" altLang="en-US" sz="3600" dirty="0" smtClean="0"/>
            </a:br>
            <a:r>
              <a:rPr lang="en-US" altLang="en-US" sz="3600" dirty="0" smtClean="0"/>
              <a:t>are made from </a:t>
            </a:r>
            <a:r>
              <a:rPr lang="en-US" altLang="en-US" sz="3600" b="1" dirty="0" smtClean="0"/>
              <a:t>Amino Acids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57338"/>
            <a:ext cx="905986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Hemoglobin, essential for life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55650"/>
            <a:ext cx="73152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What is the difference?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914400"/>
            <a:ext cx="40544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925513"/>
            <a:ext cx="466407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00200" y="4940300"/>
            <a:ext cx="655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/>
              <a:t>Not much</a:t>
            </a:r>
            <a:r>
              <a:rPr lang="en-US" altLang="en-US" sz="2800" dirty="0"/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Similar number of parts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Must be assembled in exact order to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Some Very Important Questions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/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Origin</a:t>
            </a:r>
            <a:r>
              <a:rPr lang="en-US" sz="3600" dirty="0" smtClean="0"/>
              <a:t> : Where did I come from?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Meaning</a:t>
            </a:r>
            <a:r>
              <a:rPr lang="en-US" sz="3600" dirty="0" smtClean="0"/>
              <a:t> : Why am I alive?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Morality</a:t>
            </a:r>
            <a:r>
              <a:rPr lang="en-US" sz="3600" dirty="0" smtClean="0"/>
              <a:t> : How to know right from wrong?</a:t>
            </a:r>
          </a:p>
          <a:p>
            <a:pPr marL="742950" indent="-74295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3600" b="1" dirty="0" smtClean="0"/>
              <a:t>Destiny</a:t>
            </a:r>
            <a:r>
              <a:rPr lang="en-US" sz="3600" dirty="0" smtClean="0"/>
              <a:t> : What happens after I die?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Book Antiqua" panose="02040602050305030304" pitchFamily="18" charset="0"/>
              </a:rPr>
              <a:t>The answer to the first question is critical to all of the others!</a:t>
            </a:r>
            <a:endParaRPr lang="en-US" sz="3600" dirty="0">
              <a:latin typeface="Book Antiqua" panose="0204060205030503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1182312"/>
            <a:ext cx="6172200" cy="4456488"/>
            <a:chOff x="292925" y="1195450"/>
            <a:chExt cx="4947379" cy="3496756"/>
          </a:xfrm>
        </p:grpSpPr>
        <p:sp>
          <p:nvSpPr>
            <p:cNvPr id="4" name="Oval 3"/>
            <p:cNvSpPr/>
            <p:nvPr/>
          </p:nvSpPr>
          <p:spPr>
            <a:xfrm>
              <a:off x="292925" y="1195450"/>
              <a:ext cx="1365856" cy="71544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494135" y="4692206"/>
              <a:ext cx="27461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4" idx="5"/>
            </p:cNvCxnSpPr>
            <p:nvPr/>
          </p:nvCxnSpPr>
          <p:spPr>
            <a:xfrm flipH="1" flipV="1">
              <a:off x="1458756" y="1806124"/>
              <a:ext cx="2254579" cy="25010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201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How to make this?</a:t>
            </a:r>
            <a:endParaRPr lang="en-US" altLang="en-US" u="sng" dirty="0" smtClean="0"/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925513"/>
            <a:ext cx="466407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12802" y="973225"/>
            <a:ext cx="3773997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dirty="0" smtClean="0"/>
              <a:t>    </a:t>
            </a:r>
            <a:r>
              <a:rPr lang="en-US" altLang="en-US" b="1" u="sng" dirty="0" smtClean="0"/>
              <a:t>You need:</a:t>
            </a:r>
            <a:endParaRPr lang="en-US" altLang="en-US" b="1" dirty="0"/>
          </a:p>
          <a:p>
            <a:pPr marL="514350" indent="-514350" eaLnBrk="1" hangingPunct="1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dirty="0" smtClean="0"/>
              <a:t>The right pieces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dirty="0" smtClean="0"/>
              <a:t>A design</a:t>
            </a:r>
          </a:p>
          <a:p>
            <a:pPr marL="514350" indent="-514350" eaLnBrk="1" hangingPunct="1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altLang="en-US" dirty="0" smtClean="0"/>
              <a:t>A process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90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altLang="en-US" sz="3600" u="sng" dirty="0" smtClean="0"/>
              <a:t>Specifically, </a:t>
            </a:r>
            <a:r>
              <a:rPr lang="en-US" altLang="en-US" sz="3600" u="sng" dirty="0"/>
              <a:t>y</a:t>
            </a:r>
            <a:r>
              <a:rPr lang="en-US" altLang="en-US" sz="3600" u="sng" dirty="0" smtClean="0"/>
              <a:t>ou </a:t>
            </a:r>
            <a:r>
              <a:rPr lang="en-US" altLang="en-US" sz="3600" u="sng" dirty="0"/>
              <a:t>n</a:t>
            </a:r>
            <a:r>
              <a:rPr lang="en-US" altLang="en-US" sz="3600" u="sng" dirty="0" smtClean="0"/>
              <a:t>eed:</a:t>
            </a:r>
            <a:br>
              <a:rPr lang="en-US" altLang="en-US" sz="3600" u="sng" dirty="0" smtClean="0"/>
            </a:br>
            <a:r>
              <a:rPr lang="en-US" altLang="en-US" sz="3600" u="sng" dirty="0" smtClean="0"/>
              <a:t>this</a:t>
            </a:r>
            <a:r>
              <a:rPr lang="en-US" altLang="en-US" sz="3600" dirty="0" smtClean="0"/>
              <a:t>                     </a:t>
            </a:r>
            <a:r>
              <a:rPr lang="en-US" altLang="en-US" sz="3600" u="sng" dirty="0" smtClean="0"/>
              <a:t>this</a:t>
            </a:r>
            <a:r>
              <a:rPr lang="en-US" altLang="en-US" sz="3600" dirty="0" smtClean="0"/>
              <a:t>,            </a:t>
            </a:r>
            <a:r>
              <a:rPr lang="en-US" altLang="en-US" sz="3600" u="sng" dirty="0" smtClean="0"/>
              <a:t>and</a:t>
            </a:r>
            <a:r>
              <a:rPr lang="en-US" altLang="en-US" sz="3600" dirty="0" smtClean="0"/>
              <a:t> </a:t>
            </a:r>
            <a:r>
              <a:rPr lang="en-US" altLang="en-US" sz="3600" u="sng" dirty="0" smtClean="0"/>
              <a:t>this</a:t>
            </a:r>
            <a:endParaRPr lang="en-US" altLang="en-US" sz="3600" u="sng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" y="1728092"/>
            <a:ext cx="3962400" cy="4712415"/>
            <a:chOff x="1" y="1728092"/>
            <a:chExt cx="3962400" cy="4712415"/>
          </a:xfrm>
        </p:grpSpPr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152400" y="5486400"/>
              <a:ext cx="3505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smtClean="0"/>
                <a:t>The </a:t>
              </a:r>
              <a:r>
                <a:rPr lang="en-US" altLang="en-US" b="1" dirty="0" smtClean="0"/>
                <a:t>Right</a:t>
              </a:r>
              <a:r>
                <a:rPr lang="en-US" altLang="en-US" dirty="0" smtClean="0"/>
                <a:t> </a:t>
              </a:r>
              <a:r>
                <a:rPr lang="en-US" altLang="en-US" b="1" dirty="0" smtClean="0"/>
                <a:t>Pieces</a:t>
              </a:r>
              <a:r>
                <a:rPr lang="en-US" altLang="en-US" dirty="0" smtClean="0"/>
                <a:t>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/>
                <a:t>(148 pieces / 20 types)</a:t>
              </a:r>
              <a:endParaRPr lang="en-US" altLang="en-US" dirty="0"/>
            </a:p>
          </p:txBody>
        </p:sp>
        <p:pic>
          <p:nvPicPr>
            <p:cNvPr id="1026" name="Picture 2" descr="Number in Amino acid Number in Amino acid hemoglo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728092"/>
              <a:ext cx="3962400" cy="324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605151" y="1716217"/>
            <a:ext cx="2109849" cy="4354958"/>
            <a:chOff x="3440875" y="1716217"/>
            <a:chExt cx="2109849" cy="435495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475" y="1716217"/>
              <a:ext cx="1173892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440875" y="5486400"/>
              <a:ext cx="21098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/>
                <a:t>t</a:t>
              </a:r>
              <a:r>
                <a:rPr lang="en-US" altLang="en-US" dirty="0" smtClean="0"/>
                <a:t>he </a:t>
              </a:r>
              <a:r>
                <a:rPr lang="en-US" altLang="en-US" b="1" dirty="0" smtClean="0"/>
                <a:t>Design</a:t>
              </a:r>
              <a:r>
                <a:rPr lang="en-US" altLang="en-US" dirty="0" smtClean="0"/>
                <a:t>,</a:t>
              </a:r>
              <a:endParaRPr lang="en-US" alt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44283" y="1619609"/>
            <a:ext cx="3447317" cy="4439691"/>
            <a:chOff x="5544283" y="1619609"/>
            <a:chExt cx="3447317" cy="4439691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638800" y="5474525"/>
              <a:ext cx="2819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/>
                <a:t>a</a:t>
              </a:r>
              <a:r>
                <a:rPr lang="en-US" altLang="en-US" dirty="0" smtClean="0"/>
                <a:t>nd a </a:t>
              </a:r>
              <a:r>
                <a:rPr lang="en-US" altLang="en-US" b="1" dirty="0" smtClean="0"/>
                <a:t>Process</a:t>
              </a:r>
              <a:endParaRPr lang="en-US" altLang="en-US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283" y="1619609"/>
              <a:ext cx="3447317" cy="34857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You decide – which is most probable?</a:t>
            </a:r>
            <a:endParaRPr lang="en-US" altLang="en-US" dirty="0" smtClean="0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1371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u="sng" dirty="0"/>
              <a:t>Evolution</a:t>
            </a:r>
            <a:r>
              <a:rPr lang="en-US" altLang="en-US" sz="3600" dirty="0"/>
              <a:t>                                     </a:t>
            </a:r>
            <a:r>
              <a:rPr lang="en-US" altLang="en-US" sz="3600" u="sng" dirty="0"/>
              <a:t>Creation</a:t>
            </a:r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0" y="2057400"/>
            <a:ext cx="91440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Everything came from                    A powerful Creator</a:t>
            </a:r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nothing                                                 made everything</a:t>
            </a:r>
            <a:endParaRPr lang="en-US" altLang="en-US" u="sng" dirty="0"/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0" y="32004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Life began by accident                         Life was created</a:t>
            </a:r>
            <a:endParaRPr lang="en-US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600"/>
              </a:lnSpc>
            </a:pPr>
            <a:r>
              <a:rPr lang="en-US" altLang="en-US" sz="5400" dirty="0" smtClean="0"/>
              <a:t>Every </a:t>
            </a:r>
            <a:r>
              <a:rPr lang="en-US" altLang="en-US" sz="5400" u="sng" dirty="0" smtClean="0"/>
              <a:t>complex</a:t>
            </a:r>
            <a:r>
              <a:rPr lang="en-US" altLang="en-US" sz="5400" dirty="0" smtClean="0"/>
              <a:t> thing </a:t>
            </a:r>
            <a:r>
              <a:rPr lang="en-US" altLang="en-US" sz="5400" dirty="0" smtClean="0"/>
              <a:t>requires a </a:t>
            </a:r>
            <a:r>
              <a:rPr lang="en-US" altLang="en-US" sz="5400" b="1" dirty="0" smtClean="0"/>
              <a:t>design </a:t>
            </a:r>
            <a:r>
              <a:rPr lang="en-US" altLang="en-US" sz="5400" dirty="0" smtClean="0"/>
              <a:t>and a</a:t>
            </a:r>
            <a:r>
              <a:rPr lang="en-US" altLang="en-US" sz="5400" b="1" dirty="0" smtClean="0"/>
              <a:t> builder</a:t>
            </a:r>
            <a:endParaRPr lang="en-US" altLang="en-US" sz="5400" b="1" dirty="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37179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 descr="http://www.freeiconspng.com/uploads/house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266950"/>
            <a:ext cx="49149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5637213"/>
            <a:ext cx="8077200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/>
              <a:t>No design </a:t>
            </a:r>
            <a:r>
              <a:rPr lang="en-US" altLang="en-US" sz="4000" b="1" dirty="0" smtClean="0"/>
              <a:t>+ No builder  =  </a:t>
            </a:r>
            <a:r>
              <a:rPr lang="en-US" altLang="en-US" sz="4000" b="1" dirty="0"/>
              <a:t>No house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The design of life : DNA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90600"/>
            <a:ext cx="878681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Evolution requires unguided, </a:t>
            </a:r>
            <a:r>
              <a:rPr lang="en-US" altLang="en-US" b="1" u="sng" dirty="0" smtClean="0"/>
              <a:t>step-by-step</a:t>
            </a:r>
            <a:r>
              <a:rPr lang="en-US" altLang="en-US" b="1" dirty="0" smtClean="0"/>
              <a:t> improvements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05400" y="2362200"/>
            <a:ext cx="3886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But even </a:t>
            </a:r>
            <a:r>
              <a:rPr lang="en-US" altLang="en-US" sz="4000" dirty="0" smtClean="0"/>
              <a:t>simple </a:t>
            </a:r>
            <a:r>
              <a:rPr lang="en-US" altLang="en-US" sz="4000" dirty="0"/>
              <a:t>machines </a:t>
            </a:r>
            <a:r>
              <a:rPr lang="en-US" altLang="en-US" sz="4000" dirty="0" smtClean="0"/>
              <a:t>do not </a:t>
            </a:r>
            <a:r>
              <a:rPr lang="en-US" altLang="en-US" sz="4000" dirty="0"/>
              <a:t>work without </a:t>
            </a:r>
            <a:r>
              <a:rPr lang="en-US" altLang="en-US" sz="4000" u="sng" dirty="0"/>
              <a:t>all</a:t>
            </a:r>
            <a:r>
              <a:rPr lang="en-US" altLang="en-US" sz="4000" dirty="0"/>
              <a:t> of the </a:t>
            </a:r>
            <a:r>
              <a:rPr lang="en-US" altLang="en-US" sz="4000" dirty="0" smtClean="0"/>
              <a:t>pieces in the right places</a:t>
            </a:r>
            <a:endParaRPr lang="en-US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7475" y="-22860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Your eye – a very complex machine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2" y="762000"/>
            <a:ext cx="85344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19400" y="2982447"/>
            <a:ext cx="3886200" cy="1479333"/>
            <a:chOff x="5029200" y="3016468"/>
            <a:chExt cx="3886200" cy="1479333"/>
          </a:xfrm>
        </p:grpSpPr>
        <p:pic>
          <p:nvPicPr>
            <p:cNvPr id="4" name="Picture 2" descr="A:\darwineye.bm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85" r="650" b="36870"/>
            <a:stretch/>
          </p:blipFill>
          <p:spPr bwMode="auto">
            <a:xfrm>
              <a:off x="5029200" y="3467101"/>
              <a:ext cx="388620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02770" y="3016468"/>
              <a:ext cx="3686502" cy="454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  <a:spcAft>
                  <a:spcPts val="0"/>
                </a:spcAft>
              </a:pPr>
              <a:r>
                <a:rPr lang="en-US" sz="1600" dirty="0" smtClean="0"/>
                <a:t>Origin of the Species – Charles Darwin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68"/>
            <a:ext cx="9144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0668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What does this look like to you?</a:t>
            </a:r>
            <a:br>
              <a:rPr lang="en-US" u="sng" dirty="0" smtClean="0"/>
            </a:br>
            <a:r>
              <a:rPr lang="en-US" u="sng" dirty="0" smtClean="0"/>
              <a:t>Design or Accident?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657600" cy="3386274"/>
          </a:xfrm>
        </p:spPr>
        <p:txBody>
          <a:bodyPr/>
          <a:lstStyle/>
          <a:p>
            <a:pPr algn="l"/>
            <a:r>
              <a:rPr lang="en-US" dirty="0" smtClean="0"/>
              <a:t>Is it reasonable to think this book could emerge by accident?</a:t>
            </a:r>
            <a:endParaRPr lang="en-US" dirty="0"/>
          </a:p>
        </p:txBody>
      </p:sp>
      <p:pic>
        <p:nvPicPr>
          <p:cNvPr id="1026" name="Picture 2" descr="https://prodimage.images-bn.com/pimages/9781435114937_p0_v2_s600x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609600"/>
            <a:ext cx="424815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114800"/>
            <a:ext cx="3657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/>
              <a:t>How about the human body it describes?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You decide – which is most probable?</a:t>
            </a:r>
            <a:endParaRPr lang="en-US" altLang="en-US" dirty="0" smtClean="0"/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0" y="1371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u="sng" dirty="0"/>
              <a:t>Evolution</a:t>
            </a:r>
            <a:r>
              <a:rPr lang="en-US" altLang="en-US" sz="3600" dirty="0"/>
              <a:t>                                     </a:t>
            </a:r>
            <a:r>
              <a:rPr lang="en-US" altLang="en-US" sz="3600" u="sng" dirty="0"/>
              <a:t>Creation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057400"/>
            <a:ext cx="91440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Everything came from                    A powerful Creator</a:t>
            </a:r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nothing                                                 made everything</a:t>
            </a:r>
            <a:endParaRPr lang="en-US" altLang="en-US" u="sng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32004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Life began by accident                         Life was created</a:t>
            </a:r>
            <a:endParaRPr lang="en-US" altLang="en-US" u="sng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401002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Complex creatures                  Each living creature was</a:t>
            </a:r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developed by a series       </a:t>
            </a:r>
            <a:r>
              <a:rPr lang="en-US" altLang="en-US" dirty="0" smtClean="0"/>
              <a:t>             designed and made</a:t>
            </a:r>
            <a:endParaRPr lang="en-US" altLang="en-US" dirty="0"/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of random accidents                             by their Creator 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2475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2.staticflickr.com/4/3346/3553159729_99a7523ac5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14300" y="76200"/>
            <a:ext cx="9029700" cy="1371600"/>
          </a:xfrm>
        </p:spPr>
        <p:txBody>
          <a:bodyPr/>
          <a:lstStyle/>
          <a:p>
            <a:pPr eaLnBrk="1" hangingPunct="1"/>
            <a:r>
              <a:rPr lang="en-US" altLang="en-US" b="1" u="sng" dirty="0" smtClean="0"/>
              <a:t>If you saw some blocks stacked on a table, what would you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909763"/>
            <a:ext cx="5181600" cy="4795837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en-US" sz="3600" dirty="0" smtClean="0"/>
              <a:t>Where did they come from?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3600" dirty="0" smtClean="0"/>
              <a:t>How did they get stacked up like this?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3600" dirty="0" smtClean="0"/>
              <a:t>Are you 100% certain?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 smtClean="0"/>
              <a:t>From the Bible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dirty="0" smtClean="0"/>
              <a:t>Genesis </a:t>
            </a:r>
            <a:r>
              <a:rPr lang="en-US" altLang="en-US" dirty="0" smtClean="0"/>
              <a:t>1:1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3600" dirty="0" smtClean="0"/>
              <a:t>In the beginning, God created the heavens and the earth.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ja-JP" altLang="en-US" sz="4000" b="1" dirty="0" smtClean="0">
                <a:latin typeface="SimSun" pitchFamily="2" charset="-122"/>
                <a:ea typeface="SimSun" pitchFamily="2" charset="-122"/>
              </a:rPr>
              <a:t>起初，　神创造天地。</a:t>
            </a:r>
          </a:p>
          <a:p>
            <a:pPr marL="0" indent="0" eaLnBrk="1" hangingPunct="1"/>
            <a:endParaRPr lang="en-US" altLang="en-US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3352800"/>
            <a:ext cx="1828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3352800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4400" y="3352800"/>
            <a:ext cx="1371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What is Faith?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b="1" dirty="0" smtClean="0"/>
              <a:t>Faith</a:t>
            </a:r>
            <a:r>
              <a:rPr lang="en-US" altLang="en-US" dirty="0" smtClean="0"/>
              <a:t> : believing something that you cannot see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 smtClean="0"/>
              <a:t>            (everyone has faith in something)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30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3000" dirty="0" smtClean="0"/>
              <a:t>By </a:t>
            </a:r>
            <a:r>
              <a:rPr lang="en-US" altLang="en-US" sz="3000" u="sng" dirty="0" smtClean="0"/>
              <a:t>faith</a:t>
            </a:r>
            <a:r>
              <a:rPr lang="en-US" altLang="en-US" sz="3000" dirty="0" smtClean="0"/>
              <a:t> we understand that the universe was </a:t>
            </a:r>
            <a:r>
              <a:rPr lang="en-US" altLang="en-US" sz="3000" u="sng" dirty="0" smtClean="0"/>
              <a:t>created by</a:t>
            </a:r>
            <a:r>
              <a:rPr lang="en-US" altLang="en-US" sz="3000" dirty="0" smtClean="0"/>
              <a:t> the word of </a:t>
            </a:r>
            <a:r>
              <a:rPr lang="en-US" altLang="en-US" sz="3000" u="sng" dirty="0" smtClean="0"/>
              <a:t>God</a:t>
            </a:r>
            <a:r>
              <a:rPr lang="en-US" altLang="en-US" sz="3000" dirty="0" smtClean="0"/>
              <a:t>, so that what is seen was not made out of things that are visible.  Hebrews </a:t>
            </a:r>
            <a:r>
              <a:rPr lang="en-US" altLang="en-US" sz="3000" dirty="0" smtClean="0"/>
              <a:t>11:3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30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zh-CN" altLang="en-US" dirty="0" smtClean="0"/>
              <a:t>因着信，我们就明白宇宙</a:t>
            </a:r>
            <a:r>
              <a:rPr lang="en-US" altLang="zh-CN" dirty="0" smtClean="0"/>
              <a:t> </a:t>
            </a:r>
            <a:r>
              <a:rPr lang="zh-CN" altLang="en-US" dirty="0" smtClean="0"/>
              <a:t>是</a:t>
            </a:r>
            <a:r>
              <a:rPr lang="zh-CN" altLang="en-US" dirty="0" smtClean="0"/>
              <a:t>因</a:t>
            </a:r>
            <a:r>
              <a:rPr lang="zh-CN" altLang="en-US" dirty="0" smtClean="0"/>
              <a:t>着神</a:t>
            </a:r>
            <a:r>
              <a:rPr lang="zh-CN" altLang="en-US" dirty="0" smtClean="0"/>
              <a:t>的话造成的。这样，那看得见的就是从那看不见的造出来的。</a:t>
            </a:r>
            <a:endParaRPr lang="zh-CN" altLang="en-US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3000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3000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3000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3000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3000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3000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The Story of Creation – Genesis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514350" indent="-514350" eaLnBrk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2800" dirty="0" smtClean="0"/>
              <a:t>Light (v.3-5), separated light / dark to make day / night. </a:t>
            </a:r>
          </a:p>
          <a:p>
            <a:pPr marL="514350" indent="-514350" eaLnBrk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2800" dirty="0" smtClean="0"/>
              <a:t>Atmosphere (v.6-8), oxygen and clouds</a:t>
            </a:r>
          </a:p>
          <a:p>
            <a:pPr marL="514350" indent="-514350" eaLnBrk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2800" dirty="0" smtClean="0"/>
              <a:t>Dry land and plants (v.9-13)</a:t>
            </a:r>
          </a:p>
          <a:p>
            <a:pPr marL="514350" indent="-514350" eaLnBrk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2800" dirty="0" smtClean="0"/>
              <a:t>Sun, moon, and stars (v.14-19)</a:t>
            </a:r>
          </a:p>
          <a:p>
            <a:pPr marL="514350" indent="-514350" eaLnBrk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2800" dirty="0" smtClean="0"/>
              <a:t>Fish and birds (v.20-23), reproduce after their own kind.</a:t>
            </a:r>
          </a:p>
          <a:p>
            <a:pPr marL="514350" indent="-514350" eaLnBrk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2800" dirty="0" smtClean="0"/>
              <a:t>Animals (v.24-25) and People (v.26,27)</a:t>
            </a:r>
          </a:p>
          <a:p>
            <a:pPr marL="514350" indent="-514350" eaLnBrk="1">
              <a:lnSpc>
                <a:spcPct val="90000"/>
              </a:lnSpc>
            </a:pPr>
            <a:endParaRPr lang="en-US" altLang="en-US" sz="2800" dirty="0" smtClean="0"/>
          </a:p>
          <a:p>
            <a:pPr marL="514350" indent="-514350" eaLnBrk="1">
              <a:lnSpc>
                <a:spcPct val="90000"/>
              </a:lnSpc>
            </a:pPr>
            <a:r>
              <a:rPr lang="en-US" altLang="en-US" sz="2800" dirty="0" smtClean="0"/>
              <a:t>Each time God created something, He said, “</a:t>
            </a:r>
            <a:r>
              <a:rPr lang="en-US" altLang="en-US" sz="2800" b="1" dirty="0" smtClean="0"/>
              <a:t>It is good</a:t>
            </a:r>
            <a:r>
              <a:rPr lang="en-US" altLang="en-US" sz="2800" dirty="0" smtClean="0"/>
              <a:t>.”</a:t>
            </a:r>
          </a:p>
          <a:p>
            <a:pPr marL="514350" indent="-514350" eaLnBrk="1">
              <a:lnSpc>
                <a:spcPct val="90000"/>
              </a:lnSpc>
              <a:buFont typeface="Arial" charset="0"/>
              <a:buNone/>
            </a:pPr>
            <a:r>
              <a:rPr lang="en-US" altLang="en-US" sz="2800" dirty="0" smtClean="0"/>
              <a:t>  </a:t>
            </a:r>
          </a:p>
          <a:p>
            <a:pPr marL="514350" indent="-514350" eaLnBrk="1">
              <a:lnSpc>
                <a:spcPct val="90000"/>
              </a:lnSpc>
            </a:pPr>
            <a:r>
              <a:rPr lang="en-US" altLang="en-US" sz="2800" b="1" dirty="0" smtClean="0"/>
              <a:t>Romans </a:t>
            </a:r>
            <a:r>
              <a:rPr lang="en-US" altLang="en-US" sz="2800" b="1" dirty="0" smtClean="0"/>
              <a:t>1:20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– in the beauty of creation, we see the power and “fingerprints” of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Made in His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How can </a:t>
            </a:r>
            <a:r>
              <a:rPr lang="en-US" altLang="en-US" u="sng" dirty="0" smtClean="0"/>
              <a:t>physical</a:t>
            </a:r>
            <a:r>
              <a:rPr lang="en-US" altLang="en-US" dirty="0" smtClean="0"/>
              <a:t> people be </a:t>
            </a:r>
            <a:r>
              <a:rPr lang="en-US" altLang="en-US" b="1" dirty="0" smtClean="0"/>
              <a:t>made in the image</a:t>
            </a:r>
            <a:r>
              <a:rPr lang="en-US" altLang="en-US" dirty="0" smtClean="0"/>
              <a:t> of a </a:t>
            </a:r>
            <a:r>
              <a:rPr lang="en-US" altLang="en-US" u="sng" dirty="0" smtClean="0"/>
              <a:t>spiritual</a:t>
            </a:r>
            <a:r>
              <a:rPr lang="en-US" altLang="en-US" dirty="0" smtClean="0"/>
              <a:t> God?  God gave us: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b="1" dirty="0" smtClean="0"/>
              <a:t>Mind</a:t>
            </a:r>
            <a:r>
              <a:rPr lang="en-US" altLang="en-US" dirty="0" smtClean="0"/>
              <a:t> – Intellect (Gen 2:19,20)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To hear and understand God’s words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b="1" dirty="0" smtClean="0"/>
              <a:t>Emotions</a:t>
            </a:r>
            <a:r>
              <a:rPr lang="en-US" altLang="en-US" dirty="0" smtClean="0"/>
              <a:t> – Deep Feelings (Gen 2:23)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To respond to God with love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b="1" dirty="0" smtClean="0"/>
              <a:t>Will </a:t>
            </a:r>
            <a:r>
              <a:rPr lang="en-US" altLang="en-US" dirty="0" smtClean="0"/>
              <a:t>– Ability to Choose (Gen 2:16,17)</a:t>
            </a:r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To choose to follow God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b="1" dirty="0" smtClean="0"/>
              <a:t>Authority </a:t>
            </a:r>
            <a:r>
              <a:rPr lang="en-US" altLang="en-US" dirty="0" smtClean="0"/>
              <a:t>– Rule over the Earth </a:t>
            </a:r>
            <a:r>
              <a:rPr lang="en-US" altLang="en-US" dirty="0"/>
              <a:t>(Gen </a:t>
            </a:r>
            <a:r>
              <a:rPr lang="en-US" altLang="en-US" dirty="0" smtClean="0"/>
              <a:t>1:28)</a:t>
            </a:r>
            <a:endParaRPr lang="en-US" altLang="en-US" dirty="0"/>
          </a:p>
          <a:p>
            <a:pPr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/>
              <a:t>Responsibility to serve Him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Period of Time – Why?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 eaLnBrk="1" hangingPunct="1">
              <a:spcAft>
                <a:spcPts val="1800"/>
              </a:spcAft>
              <a:buFont typeface="Arial" charset="0"/>
              <a:buNone/>
            </a:pPr>
            <a:r>
              <a:rPr lang="en-US" altLang="en-US" dirty="0" smtClean="0"/>
              <a:t>What is the </a:t>
            </a:r>
            <a:r>
              <a:rPr lang="en-US" altLang="en-US" u="sng" dirty="0" smtClean="0"/>
              <a:t>physical reason</a:t>
            </a:r>
            <a:r>
              <a:rPr lang="en-US" altLang="en-US" dirty="0" smtClean="0"/>
              <a:t> for each of these?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en-US" altLang="en-US" dirty="0" smtClean="0"/>
              <a:t> One year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en-US" altLang="en-US" dirty="0" smtClean="0"/>
              <a:t> One month</a:t>
            </a:r>
          </a:p>
          <a:p>
            <a:pPr marL="0" indent="0" eaLnBrk="1" hangingPunct="1">
              <a:spcAft>
                <a:spcPts val="1800"/>
              </a:spcAft>
            </a:pPr>
            <a:r>
              <a:rPr lang="en-US" altLang="en-US" dirty="0" smtClean="0"/>
              <a:t> One day</a:t>
            </a:r>
          </a:p>
          <a:p>
            <a:pPr marL="0" indent="0" eaLnBrk="1" hangingPunct="1"/>
            <a:r>
              <a:rPr lang="en-US" altLang="en-US" dirty="0" smtClean="0"/>
              <a:t> One week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 smtClean="0"/>
              <a:t>                             (Genesis 2:2,3)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b="1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Made in God’s Image – Very Special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God gave us </a:t>
            </a:r>
            <a:r>
              <a:rPr lang="en-US" altLang="en-US" b="1" dirty="0" smtClean="0"/>
              <a:t>His breath of life </a:t>
            </a:r>
            <a:r>
              <a:rPr lang="en-US" altLang="en-US" dirty="0" smtClean="0"/>
              <a:t>(Genesis 2:7):</a:t>
            </a:r>
          </a:p>
          <a:p>
            <a:pPr marL="457200" lvl="1" indent="0">
              <a:buNone/>
            </a:pPr>
            <a:r>
              <a:rPr lang="en-US" b="1" baseline="30000" dirty="0"/>
              <a:t> </a:t>
            </a:r>
            <a:r>
              <a:rPr lang="en-US" b="1" dirty="0" smtClean="0"/>
              <a:t>“</a:t>
            </a:r>
            <a:r>
              <a:rPr lang="en-US" dirty="0" smtClean="0"/>
              <a:t>then </a:t>
            </a:r>
            <a:r>
              <a:rPr lang="en-US" dirty="0"/>
              <a:t>the LORD God formed the man of dust from the ground and breathed into his nostrils the breath of life, and the man became a living creature</a:t>
            </a:r>
            <a:r>
              <a:rPr lang="en-US" dirty="0" smtClean="0"/>
              <a:t>.”</a:t>
            </a:r>
          </a:p>
          <a:p>
            <a:pPr marL="457200" lvl="1" indent="0">
              <a:buNone/>
            </a:pPr>
            <a:r>
              <a:rPr lang="en-US" altLang="zh-CN" dirty="0" smtClean="0"/>
              <a:t>“</a:t>
            </a:r>
            <a:r>
              <a:rPr lang="zh-CN" altLang="en-US" dirty="0" smtClean="0"/>
              <a:t>耶</a:t>
            </a:r>
            <a:r>
              <a:rPr lang="zh-CN" altLang="en-US" dirty="0"/>
              <a:t>和华　神用地上的尘土造成人形，把生命之气吹进他的鼻孔里，那人就成了有生命的活人，名叫亚</a:t>
            </a:r>
            <a:r>
              <a:rPr lang="zh-CN" altLang="en-US" dirty="0" smtClean="0"/>
              <a:t>当。</a:t>
            </a:r>
            <a:r>
              <a:rPr lang="en-US" altLang="zh-CN" dirty="0" smtClean="0"/>
              <a:t>”</a:t>
            </a:r>
            <a:endParaRPr lang="zh-CN" altLang="en-US" b="1" dirty="0"/>
          </a:p>
          <a:p>
            <a:r>
              <a:rPr lang="en-US" dirty="0"/>
              <a:t>He gave us an </a:t>
            </a:r>
            <a:r>
              <a:rPr lang="en-US" b="1" dirty="0"/>
              <a:t>eternal destiny</a:t>
            </a:r>
            <a:r>
              <a:rPr lang="en-US" dirty="0"/>
              <a:t> (Ecclesiastes 3:11)</a:t>
            </a:r>
          </a:p>
          <a:p>
            <a:pPr marL="457200" lvl="1" indent="0">
              <a:buNone/>
            </a:pPr>
            <a:r>
              <a:rPr lang="en-US" b="1" baseline="30000" dirty="0" smtClean="0"/>
              <a:t>“</a:t>
            </a:r>
            <a:r>
              <a:rPr lang="en-US" dirty="0" smtClean="0"/>
              <a:t>He </a:t>
            </a:r>
            <a:r>
              <a:rPr lang="en-US" dirty="0"/>
              <a:t>has made everything beautiful in its time. Also, he has put eternity into man's heart</a:t>
            </a:r>
            <a:r>
              <a:rPr lang="en-US" dirty="0" smtClean="0"/>
              <a:t>,”</a:t>
            </a:r>
          </a:p>
          <a:p>
            <a:pPr marL="457200" lvl="1" indent="0">
              <a:buNone/>
            </a:pPr>
            <a:r>
              <a:rPr lang="en-US" altLang="zh-CN" dirty="0" smtClean="0"/>
              <a:t>“</a:t>
            </a:r>
            <a:r>
              <a:rPr lang="zh-CN" altLang="en-US" dirty="0" smtClean="0"/>
              <a:t>他</a:t>
            </a:r>
            <a:r>
              <a:rPr lang="zh-CN" altLang="en-US" dirty="0"/>
              <a:t>使万事各按其时，成为美好；他又把永恒的意识放在人的心</a:t>
            </a:r>
            <a:r>
              <a:rPr lang="zh-CN" altLang="en-US" dirty="0" smtClean="0"/>
              <a:t>里</a:t>
            </a:r>
            <a:r>
              <a:rPr lang="en-US" altLang="zh-CN" dirty="0" smtClean="0"/>
              <a:t>;”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89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18393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We live on a very good planet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943600"/>
            <a:ext cx="28956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  <a:spcAft>
                <a:spcPts val="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Genesis 1:31</a:t>
            </a:r>
          </a:p>
        </p:txBody>
      </p:sp>
    </p:spTree>
    <p:extLst>
      <p:ext uri="{BB962C8B-B14F-4D97-AF65-F5344CB8AC3E}">
        <p14:creationId xmlns:p14="http://schemas.microsoft.com/office/powerpoint/2010/main" val="38125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But we are small !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1" t="72" r="9661" b="471"/>
          <a:stretch/>
        </p:blipFill>
        <p:spPr>
          <a:xfrm>
            <a:off x="3921825" y="990600"/>
            <a:ext cx="4927216" cy="53050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75443" r="71563"/>
          <a:stretch/>
        </p:blipFill>
        <p:spPr>
          <a:xfrm>
            <a:off x="1219200" y="2971800"/>
            <a:ext cx="1659091" cy="1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W</a:t>
            </a:r>
            <a:r>
              <a:rPr lang="en-US" b="1" u="sng" dirty="0" smtClean="0">
                <a:solidFill>
                  <a:schemeClr val="bg1"/>
                </a:solidFill>
              </a:rPr>
              <a:t>e are very small !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26985" cy="5695453"/>
          </a:xfrm>
        </p:spPr>
      </p:pic>
    </p:spTree>
    <p:extLst>
      <p:ext uri="{BB962C8B-B14F-4D97-AF65-F5344CB8AC3E}">
        <p14:creationId xmlns:p14="http://schemas.microsoft.com/office/powerpoint/2010/main" val="34008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638" y="0"/>
            <a:ext cx="1109503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5410200" y="4191000"/>
            <a:ext cx="3505200" cy="13716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chemeClr val="bg1"/>
                </a:solidFill>
              </a:rPr>
              <a:t>…in a Very Big Universe!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u="sng" dirty="0">
                <a:solidFill>
                  <a:schemeClr val="bg1"/>
                </a:solidFill>
              </a:rPr>
              <a:t>W</a:t>
            </a:r>
            <a:r>
              <a:rPr lang="en-US" b="1" u="sng" dirty="0" smtClean="0">
                <a:solidFill>
                  <a:schemeClr val="bg1"/>
                </a:solidFill>
              </a:rPr>
              <a:t>e are very, very small !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16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276600" y="-457200"/>
            <a:ext cx="6096000" cy="2392363"/>
          </a:xfrm>
        </p:spPr>
        <p:txBody>
          <a:bodyPr/>
          <a:lstStyle/>
          <a:p>
            <a:pPr eaLnBrk="1" hangingPunct="1"/>
            <a:r>
              <a:rPr lang="en-US" altLang="en-US" sz="4200" u="sng" dirty="0" smtClean="0"/>
              <a:t>A man comes to the hospital with chest pain…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1676400"/>
            <a:ext cx="4114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* The doctor decides what is the problem and what to do.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38800" y="3752850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* Is </a:t>
            </a:r>
            <a:r>
              <a:rPr lang="en-US" altLang="en-US" sz="3600" dirty="0" smtClean="0"/>
              <a:t>the doctor </a:t>
            </a:r>
            <a:r>
              <a:rPr lang="en-US" altLang="en-US" sz="3600" dirty="0"/>
              <a:t>100% certain?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5305425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* What </a:t>
            </a:r>
            <a:r>
              <a:rPr lang="en-US" altLang="en-US" sz="3600" dirty="0" smtClean="0"/>
              <a:t>would </a:t>
            </a:r>
            <a:r>
              <a:rPr lang="en-US" altLang="en-US" sz="3600" dirty="0"/>
              <a:t>you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638" y="0"/>
            <a:ext cx="1109503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1219200" y="5334000"/>
            <a:ext cx="7543800" cy="1600200"/>
          </a:xfrm>
          <a:solidFill>
            <a:schemeClr val="tx1">
              <a:alpha val="50195"/>
            </a:schemeClr>
          </a:solidFill>
        </p:spPr>
        <p:txBody>
          <a:bodyPr/>
          <a:lstStyle/>
          <a:p>
            <a:pPr algn="r" eaLnBrk="1" hangingPunct="1"/>
            <a:r>
              <a:rPr lang="en-US" altLang="en-US" sz="4800" dirty="0" smtClean="0">
                <a:solidFill>
                  <a:schemeClr val="bg1"/>
                </a:solidFill>
              </a:rPr>
              <a:t>But everything is small when compared to God…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52400" y="223838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baseline="30000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诸天述说　神的荣耀，穹苍传扬他的作为。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b="1" baseline="30000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天天发出言语，夜夜传出知识。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b="1" baseline="30000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没有话语，没有言词，人也听不到它们的声音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2057400"/>
            <a:ext cx="8991600" cy="304698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The heavens declare the glory of God, 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and </a:t>
            </a:r>
            <a:r>
              <a:rPr lang="en-US" altLang="en-US" dirty="0">
                <a:solidFill>
                  <a:schemeClr val="bg1"/>
                </a:solidFill>
              </a:rPr>
              <a:t>the sky above  proclaims his handiwork.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Day to day pours out speech, 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and </a:t>
            </a:r>
            <a:r>
              <a:rPr lang="en-US" altLang="en-US" dirty="0">
                <a:solidFill>
                  <a:schemeClr val="bg1"/>
                </a:solidFill>
              </a:rPr>
              <a:t>night to night reveals knowledge.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</a:rPr>
              <a:t>There is no speech, nor are there words, 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whose </a:t>
            </a:r>
            <a:r>
              <a:rPr lang="en-US" altLang="en-US" dirty="0">
                <a:solidFill>
                  <a:schemeClr val="bg1"/>
                </a:solidFill>
              </a:rPr>
              <a:t>voice is not heard. </a:t>
            </a:r>
            <a:r>
              <a:rPr lang="en-US" altLang="en-US" dirty="0" smtClean="0">
                <a:solidFill>
                  <a:schemeClr val="bg1"/>
                </a:solidFill>
              </a:rPr>
              <a:t>                      </a:t>
            </a:r>
            <a:r>
              <a:rPr lang="en-US" altLang="en-US" dirty="0" smtClean="0">
                <a:solidFill>
                  <a:schemeClr val="bg1"/>
                </a:solidFill>
                <a:ea typeface="SimSun" pitchFamily="2" charset="-122"/>
              </a:rPr>
              <a:t>Psalm </a:t>
            </a:r>
            <a:r>
              <a:rPr lang="en-US" altLang="en-US" dirty="0">
                <a:solidFill>
                  <a:schemeClr val="bg1"/>
                </a:solidFill>
                <a:ea typeface="SimSun" pitchFamily="2" charset="-122"/>
              </a:rPr>
              <a:t>19:1-3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Why do people choose Evolution?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638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It is NOT because of what they see through the telescope of the microscope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It is NOT based on scientific evidence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/>
              <a:t>It is a choice from the heart: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“For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they knew God, they neither glorified him as God nor gave thanks to him, but their thinking became futile and their foolish hearts were darkened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Although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claimed to be wise, they became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fools.  They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exchanged the truth about God for a lie, and worshiped and served created things rather than the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Creator.”  </a:t>
            </a:r>
            <a:r>
              <a:rPr lang="en-US" altLang="en-US" sz="2400" dirty="0" smtClean="0"/>
              <a:t>(Romans 1:21,22,25)</a:t>
            </a:r>
            <a:endParaRPr lang="en-US" altLang="en-US" sz="2400" dirty="0"/>
          </a:p>
          <a:p>
            <a:pPr eaLnBrk="1" hangingPunct="1">
              <a:spcAft>
                <a:spcPts val="600"/>
              </a:spcAf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100% Certainty Is Rare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en-US" sz="3600" dirty="0" smtClean="0"/>
              <a:t>We often choose between two options based on “</a:t>
            </a:r>
            <a:r>
              <a:rPr lang="en-US" altLang="en-US" sz="3600" b="1" dirty="0" smtClean="0"/>
              <a:t>most probable.</a:t>
            </a:r>
            <a:r>
              <a:rPr lang="en-US" altLang="en-US" sz="3600" dirty="0" smtClean="0"/>
              <a:t>”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3600" dirty="0" smtClean="0"/>
              <a:t>We </a:t>
            </a:r>
            <a:r>
              <a:rPr lang="en-US" altLang="en-US" sz="3600" b="1" dirty="0" smtClean="0"/>
              <a:t>don’t</a:t>
            </a:r>
            <a:r>
              <a:rPr lang="en-US" altLang="en-US" sz="3600" dirty="0" smtClean="0"/>
              <a:t> have enough time to get </a:t>
            </a:r>
            <a:r>
              <a:rPr lang="en-US" altLang="en-US" sz="3600" b="1" dirty="0" smtClean="0"/>
              <a:t>perfect</a:t>
            </a:r>
            <a:r>
              <a:rPr lang="en-US" altLang="en-US" sz="3600" dirty="0" smtClean="0"/>
              <a:t> information.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3600" dirty="0" smtClean="0"/>
              <a:t>Life requires choices – sometimes, with very important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b="1" u="sng" dirty="0" smtClean="0"/>
              <a:t>You decide </a:t>
            </a:r>
            <a:r>
              <a:rPr lang="en-US" altLang="en-US" u="sng" dirty="0" smtClean="0"/>
              <a:t>which is </a:t>
            </a:r>
            <a:r>
              <a:rPr lang="en-US" altLang="en-US" b="1" u="sng" dirty="0" smtClean="0"/>
              <a:t>most probable</a:t>
            </a:r>
            <a:endParaRPr lang="en-US" altLang="en-US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3600" dirty="0" smtClean="0"/>
              <a:t>Evolution and Creation can both be studied by science, but </a:t>
            </a:r>
            <a:r>
              <a:rPr lang="en-US" altLang="en-US" sz="3600" u="sng" dirty="0" smtClean="0"/>
              <a:t>both require faith</a:t>
            </a:r>
            <a:r>
              <a:rPr lang="en-US" altLang="en-US" sz="3600" dirty="0" smtClean="0"/>
              <a:t> (believing unseen events from the past).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600" dirty="0" smtClean="0"/>
              <a:t>We have been taught that evolution is fact proven by science.  This is NOT true.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600" dirty="0" smtClean="0"/>
              <a:t>Be open to think for yourself.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600" dirty="0" smtClean="0"/>
              <a:t>Life requires choices – sometimes, with very important consequences!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Where did everything come from?</a:t>
            </a:r>
            <a:br>
              <a:rPr lang="en-US" altLang="en-US" u="sng" dirty="0" smtClean="0"/>
            </a:br>
            <a:r>
              <a:rPr lang="en-US" altLang="en-US" b="1" dirty="0" smtClean="0"/>
              <a:t>Two Ideas</a:t>
            </a:r>
            <a:r>
              <a:rPr lang="en-US" altLang="en-US" dirty="0" smtClean="0"/>
              <a:t>: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0" y="1371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u="sng" dirty="0"/>
              <a:t>Evolution</a:t>
            </a:r>
            <a:r>
              <a:rPr lang="en-US" altLang="en-US" sz="3600" dirty="0"/>
              <a:t>                                     </a:t>
            </a:r>
            <a:r>
              <a:rPr lang="en-US" altLang="en-US" sz="3600" u="sng" dirty="0"/>
              <a:t>Creation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057400"/>
            <a:ext cx="91440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Everything came from                    A powerful Creator</a:t>
            </a:r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nothing                                                 made everything</a:t>
            </a:r>
            <a:endParaRPr lang="en-US" altLang="en-US" u="sng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32004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Life began by accident                         Life was created</a:t>
            </a:r>
            <a:endParaRPr lang="en-US" altLang="en-US" u="sng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401002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Complex creatures                  Each living creature was</a:t>
            </a:r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developed by a series       </a:t>
            </a:r>
            <a:r>
              <a:rPr lang="en-US" altLang="en-US" dirty="0" smtClean="0"/>
              <a:t>             designed and made</a:t>
            </a:r>
            <a:endParaRPr lang="en-US" altLang="en-US" dirty="0"/>
          </a:p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of random accidents                             by their Creator </a:t>
            </a:r>
            <a:endParaRPr lang="en-US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you hear a loud “</a:t>
            </a:r>
            <a:r>
              <a:rPr lang="en-US" b="1" dirty="0" smtClean="0">
                <a:latin typeface="Ravie" panose="04040805050809020602" pitchFamily="82" charset="0"/>
              </a:rPr>
              <a:t>BANG</a:t>
            </a:r>
            <a:r>
              <a:rPr lang="en-US" dirty="0" smtClean="0"/>
              <a:t>,” </a:t>
            </a:r>
            <a:br>
              <a:rPr lang="en-US" dirty="0" smtClean="0"/>
            </a:br>
            <a:r>
              <a:rPr lang="en-US" dirty="0" smtClean="0"/>
              <a:t>which is the </a:t>
            </a:r>
            <a:r>
              <a:rPr lang="en-US" b="1" dirty="0" smtClean="0"/>
              <a:t>most probable </a:t>
            </a:r>
            <a:r>
              <a:rPr lang="en-US" dirty="0" smtClean="0"/>
              <a:t>cause: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2133600"/>
            <a:ext cx="3886200" cy="396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038600" y="37338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you have an </a:t>
            </a:r>
            <a:r>
              <a:rPr lang="en-US" b="1" dirty="0" smtClean="0"/>
              <a:t>uncontrolled explosion</a:t>
            </a:r>
            <a:r>
              <a:rPr lang="en-US" dirty="0" smtClean="0"/>
              <a:t>, what is the </a:t>
            </a:r>
            <a:r>
              <a:rPr lang="en-US" b="1" dirty="0" smtClean="0"/>
              <a:t>most probable</a:t>
            </a:r>
            <a:r>
              <a:rPr lang="en-US" dirty="0" smtClean="0"/>
              <a:t> result:</a:t>
            </a:r>
            <a:endParaRPr 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9100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102100" y="34671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3200"/>
          </a:lnSpc>
          <a:spcAft>
            <a:spcPts val="0"/>
          </a:spcAft>
          <a:defRPr sz="32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1401</Words>
  <Application>Microsoft Office PowerPoint</Application>
  <PresentationFormat>On-screen Show (4:3)</PresentationFormat>
  <Paragraphs>172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宋体</vt:lpstr>
      <vt:lpstr>宋体</vt:lpstr>
      <vt:lpstr>Arial</vt:lpstr>
      <vt:lpstr>Book Antiqua</vt:lpstr>
      <vt:lpstr>Calibri</vt:lpstr>
      <vt:lpstr>Ravie</vt:lpstr>
      <vt:lpstr>Times New Roman</vt:lpstr>
      <vt:lpstr>Wingdings</vt:lpstr>
      <vt:lpstr>Office Theme</vt:lpstr>
      <vt:lpstr>The God of Creation</vt:lpstr>
      <vt:lpstr>Some Very Important Questions</vt:lpstr>
      <vt:lpstr>If you saw some blocks stacked on a table, what would you think?</vt:lpstr>
      <vt:lpstr>A man comes to the hospital with chest pain…</vt:lpstr>
      <vt:lpstr>100% Certainty Is Rare</vt:lpstr>
      <vt:lpstr>You decide which is most probable</vt:lpstr>
      <vt:lpstr>Where did everything come from? Two Ideas:</vt:lpstr>
      <vt:lpstr>If you hear a loud “BANG,”  which is the most probable cause:</vt:lpstr>
      <vt:lpstr>If you have an uncontrolled explosion, what is the most probable result:</vt:lpstr>
      <vt:lpstr>Two realities of science:</vt:lpstr>
      <vt:lpstr>Did this come from nothing?</vt:lpstr>
      <vt:lpstr>Did this design arise by accident?</vt:lpstr>
      <vt:lpstr>Was this planet designed for life?</vt:lpstr>
      <vt:lpstr>You decide – which is most probable?</vt:lpstr>
      <vt:lpstr>What is the difference?</vt:lpstr>
      <vt:lpstr>How to change? this               into               this</vt:lpstr>
      <vt:lpstr>Proteins, the “building blocks of life” are made from Amino Acids</vt:lpstr>
      <vt:lpstr>Hemoglobin, essential for life</vt:lpstr>
      <vt:lpstr>What is the difference?</vt:lpstr>
      <vt:lpstr>How to make this?</vt:lpstr>
      <vt:lpstr>Specifically, you need: this                     this,            and this</vt:lpstr>
      <vt:lpstr>You decide – which is most probable?</vt:lpstr>
      <vt:lpstr>Every complex thing requires a design and a builder</vt:lpstr>
      <vt:lpstr>The design of life : DNA</vt:lpstr>
      <vt:lpstr>Evolution requires unguided, step-by-step improvements</vt:lpstr>
      <vt:lpstr>Your eye – a very complex machine</vt:lpstr>
      <vt:lpstr>What does this look like to you? Design or Accident?</vt:lpstr>
      <vt:lpstr>Is it reasonable to think this book could emerge by accident?</vt:lpstr>
      <vt:lpstr>You decide – which is most probable?</vt:lpstr>
      <vt:lpstr>From the Bible</vt:lpstr>
      <vt:lpstr>What is Faith?</vt:lpstr>
      <vt:lpstr>The Story of Creation – Genesis 1</vt:lpstr>
      <vt:lpstr>Made in His Image</vt:lpstr>
      <vt:lpstr>Period of Time – Why?</vt:lpstr>
      <vt:lpstr>Made in God’s Image – Very Special</vt:lpstr>
      <vt:lpstr>We live on a very good planet </vt:lpstr>
      <vt:lpstr>But we are small !</vt:lpstr>
      <vt:lpstr>We are very small !</vt:lpstr>
      <vt:lpstr>…in a Very Big Universe!</vt:lpstr>
      <vt:lpstr>But everything is small when compared to God…</vt:lpstr>
      <vt:lpstr>Why do people choose Evolution?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God of Creation</dc:title>
  <dc:creator>Mark Robnett</dc:creator>
  <cp:lastModifiedBy>Mark Robnett</cp:lastModifiedBy>
  <cp:revision>75</cp:revision>
  <dcterms:created xsi:type="dcterms:W3CDTF">2016-04-18T01:15:28Z</dcterms:created>
  <dcterms:modified xsi:type="dcterms:W3CDTF">2021-09-18T23:10:44Z</dcterms:modified>
</cp:coreProperties>
</file>