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8" r:id="rId3"/>
    <p:sldId id="273" r:id="rId4"/>
    <p:sldId id="259" r:id="rId5"/>
    <p:sldId id="260" r:id="rId6"/>
    <p:sldId id="261" r:id="rId7"/>
    <p:sldId id="262" r:id="rId8"/>
    <p:sldId id="257" r:id="rId9"/>
    <p:sldId id="264" r:id="rId10"/>
    <p:sldId id="263" r:id="rId11"/>
    <p:sldId id="266" r:id="rId12"/>
    <p:sldId id="267" r:id="rId13"/>
    <p:sldId id="268" r:id="rId14"/>
    <p:sldId id="269" r:id="rId15"/>
    <p:sldId id="274"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859" autoAdjust="0"/>
  </p:normalViewPr>
  <p:slideViewPr>
    <p:cSldViewPr>
      <p:cViewPr varScale="1">
        <p:scale>
          <a:sx n="66" d="100"/>
          <a:sy n="66" d="100"/>
        </p:scale>
        <p:origin x="-94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7D93-577D-4396-997F-B90B0117E669}" type="datetimeFigureOut">
              <a:rPr lang="en-US" smtClean="0"/>
              <a:t>10/23/2020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253D58-6271-43D9-9913-47BCED4CA840}" type="slidenum">
              <a:rPr lang="en-US" smtClean="0"/>
              <a:t>‹#›</a:t>
            </a:fld>
            <a:endParaRPr lang="en-US"/>
          </a:p>
        </p:txBody>
      </p:sp>
    </p:spTree>
    <p:extLst>
      <p:ext uri="{BB962C8B-B14F-4D97-AF65-F5344CB8AC3E}">
        <p14:creationId xmlns:p14="http://schemas.microsoft.com/office/powerpoint/2010/main" val="210870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talk about</a:t>
            </a:r>
            <a:r>
              <a:rPr lang="en-US" sz="1200" kern="1200" baseline="0" dirty="0" smtClean="0">
                <a:solidFill>
                  <a:schemeClr val="tx1"/>
                </a:solidFill>
                <a:effectLst/>
                <a:latin typeface="+mn-lt"/>
                <a:ea typeface="+mn-ea"/>
                <a:cs typeface="+mn-cs"/>
              </a:rPr>
              <a:t> time all of the time (see, I just did it!).  But what is time, really…?</a:t>
            </a:r>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4</a:t>
            </a:fld>
            <a:endParaRPr lang="en-US"/>
          </a:p>
        </p:txBody>
      </p:sp>
    </p:spTree>
    <p:extLst>
      <p:ext uri="{BB962C8B-B14F-4D97-AF65-F5344CB8AC3E}">
        <p14:creationId xmlns:p14="http://schemas.microsoft.com/office/powerpoint/2010/main" val="100264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though we exist inside of a fixed-time universe, we catch glimpses of eternity because of the</a:t>
            </a:r>
            <a:r>
              <a:rPr lang="en-US" baseline="0" dirty="0" smtClean="0"/>
              <a:t> eternal Creator:</a:t>
            </a:r>
          </a:p>
          <a:p>
            <a:r>
              <a:rPr lang="en-US" baseline="0" dirty="0" smtClean="0"/>
              <a:t>* He made the world and we see His “fingerprints”</a:t>
            </a:r>
          </a:p>
          <a:p>
            <a:r>
              <a:rPr lang="en-US" baseline="0" dirty="0" smtClean="0"/>
              <a:t>* He made us in His image, and we sense the reality of eternity</a:t>
            </a:r>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13</a:t>
            </a:fld>
            <a:endParaRPr lang="en-US"/>
          </a:p>
        </p:txBody>
      </p:sp>
    </p:spTree>
    <p:extLst>
      <p:ext uri="{BB962C8B-B14F-4D97-AF65-F5344CB8AC3E}">
        <p14:creationId xmlns:p14="http://schemas.microsoft.com/office/powerpoint/2010/main" val="3052377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God has placed eternity in our hearts (</a:t>
            </a:r>
            <a:r>
              <a:rPr lang="en-US" sz="1200" b="1" kern="1200" dirty="0" smtClean="0">
                <a:solidFill>
                  <a:schemeClr val="tx1"/>
                </a:solidFill>
                <a:effectLst/>
                <a:latin typeface="+mn-lt"/>
                <a:ea typeface="+mn-ea"/>
                <a:cs typeface="+mn-cs"/>
              </a:rPr>
              <a:t>Ecclesiastes 3:11</a:t>
            </a:r>
            <a:r>
              <a:rPr lang="en-US" sz="1200" kern="1200" dirty="0" smtClean="0">
                <a:solidFill>
                  <a:schemeClr val="tx1"/>
                </a:solidFill>
                <a:effectLst/>
                <a:latin typeface="+mn-lt"/>
                <a:ea typeface="+mn-ea"/>
                <a:cs typeface="+mn-cs"/>
              </a:rPr>
              <a:t>) as a reminder that we were not made for this world.  When you consider all of the natural explanations for our existence, consider the following quote from a letter that C.S. Lewis wrote to Sheldon </a:t>
            </a:r>
            <a:r>
              <a:rPr lang="en-US" sz="1200" kern="1200" dirty="0" err="1" smtClean="0">
                <a:solidFill>
                  <a:schemeClr val="tx1"/>
                </a:solidFill>
                <a:effectLst/>
                <a:latin typeface="+mn-lt"/>
                <a:ea typeface="+mn-ea"/>
                <a:cs typeface="+mn-cs"/>
              </a:rPr>
              <a:t>Vanauken</a:t>
            </a:r>
            <a:r>
              <a:rPr lang="en-US" sz="1200" kern="1200" dirty="0" smtClean="0">
                <a:solidFill>
                  <a:schemeClr val="tx1"/>
                </a:solidFill>
                <a:effectLst/>
                <a:latin typeface="+mn-lt"/>
                <a:ea typeface="+mn-ea"/>
                <a:cs typeface="+mn-cs"/>
              </a:rPr>
              <a:t> December 1950:</a:t>
            </a:r>
          </a:p>
          <a:p>
            <a:r>
              <a:rPr lang="en-US" sz="1200" kern="1200" dirty="0" smtClean="0">
                <a:solidFill>
                  <a:schemeClr val="tx1"/>
                </a:solidFill>
                <a:effectLst/>
                <a:latin typeface="+mn-lt"/>
                <a:ea typeface="+mn-ea"/>
                <a:cs typeface="+mn-cs"/>
              </a:rPr>
              <a:t>“If you are really a product of a materialistic universe, how is it you don't feel at home there? Do fish complain of the sea for being wet? Or if they did, would that fact itself not strongly suggest that they had not always, or would not always be, purely aquatic creatures? Notice how we are perpetually surprised at time. In heaven's name, why? Unless, indeed, there is something about us that is not temporal.”</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Apart from the reality of eternal life, our lives are bankrupt, without meaning or purpose.  As you can tell from this timeline, even the naturalist admits that the universe is winding down and will soon burn out.  Like the ashes from a fireworks display, apart from eternal life, everything that we do eventually lies wasted in a ruined universe.  Nothing that we do has any more significance than what is done by a swarm of mosquitoes or a pile of ants.  But God does call us to an eternal purpose…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14</a:t>
            </a:fld>
            <a:endParaRPr lang="en-US"/>
          </a:p>
        </p:txBody>
      </p:sp>
    </p:spTree>
    <p:extLst>
      <p:ext uri="{BB962C8B-B14F-4D97-AF65-F5344CB8AC3E}">
        <p14:creationId xmlns:p14="http://schemas.microsoft.com/office/powerpoint/2010/main" val="1660896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Your existence</a:t>
            </a:r>
            <a:r>
              <a:rPr lang="en-US" baseline="0" dirty="0" smtClean="0"/>
              <a:t> is a miracle!</a:t>
            </a:r>
          </a:p>
          <a:p>
            <a:endParaRPr lang="en-US" baseline="0" dirty="0" smtClean="0"/>
          </a:p>
          <a:p>
            <a:r>
              <a:rPr lang="en-US" baseline="0" dirty="0" smtClean="0"/>
              <a:t>You are here by God’s plan at this time.  Seek to know Him and His will!</a:t>
            </a:r>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15</a:t>
            </a:fld>
            <a:endParaRPr lang="en-US"/>
          </a:p>
        </p:txBody>
      </p:sp>
    </p:spTree>
    <p:extLst>
      <p:ext uri="{BB962C8B-B14F-4D97-AF65-F5344CB8AC3E}">
        <p14:creationId xmlns:p14="http://schemas.microsoft.com/office/powerpoint/2010/main" val="3052377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Analysts attempt to break down things into their smallest components in order to explain away the wonder.  From the smallest biological organisms to the awesome cosmos, scientists have attempted to break down and define the structure and workings of everything.  Except for time.  It’s interesting that people don’t spend a lot of energy examining time – perhaps they’re afraid of where it might lead.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he 72</a:t>
            </a:r>
            <a:r>
              <a:rPr lang="en-US" sz="1200" kern="1200" baseline="0" dirty="0" smtClean="0">
                <a:solidFill>
                  <a:schemeClr val="tx1"/>
                </a:solidFill>
                <a:effectLst/>
                <a:latin typeface="+mn-lt"/>
                <a:ea typeface="+mn-ea"/>
                <a:cs typeface="+mn-cs"/>
              </a:rPr>
              <a:t> years old, my father was very active, strong and mentally sharp.  He went out for his morning exercise walk and died of a heart attack in front of an athletic club.  At his graveside, I </a:t>
            </a:r>
            <a:r>
              <a:rPr lang="en-US" sz="1200" kern="1200" dirty="0" smtClean="0">
                <a:solidFill>
                  <a:schemeClr val="tx1"/>
                </a:solidFill>
                <a:effectLst/>
                <a:latin typeface="+mn-lt"/>
                <a:ea typeface="+mn-ea"/>
                <a:cs typeface="+mn-cs"/>
              </a:rPr>
              <a:t>opened the Bible and read these verses from </a:t>
            </a:r>
            <a:r>
              <a:rPr lang="en-US" sz="1200" b="1" kern="1200" dirty="0" smtClean="0">
                <a:solidFill>
                  <a:schemeClr val="tx1"/>
                </a:solidFill>
                <a:effectLst/>
                <a:latin typeface="+mn-lt"/>
                <a:ea typeface="+mn-ea"/>
                <a:cs typeface="+mn-cs"/>
              </a:rPr>
              <a:t>Psalm 39:4-7</a:t>
            </a:r>
            <a:r>
              <a:rPr lang="en-US" sz="1200" kern="1200" dirty="0" smtClean="0">
                <a:solidFill>
                  <a:schemeClr val="tx1"/>
                </a:solidFill>
                <a:effectLst/>
                <a:latin typeface="+mn-lt"/>
                <a:ea typeface="+mn-ea"/>
                <a:cs typeface="+mn-cs"/>
              </a:rPr>
              <a:t>.  We often pray for good health, for wealth, and for many other things that will evaporate in a very short time.  Let me encourage you to spend more time praying this prayer from Psalms, asking God to renew our understanding of how transient we are and refocus our attention on Him</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Don’t “Kill Time” while you still have it!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16</a:t>
            </a:fld>
            <a:endParaRPr lang="en-US"/>
          </a:p>
        </p:txBody>
      </p:sp>
    </p:spTree>
    <p:extLst>
      <p:ext uri="{BB962C8B-B14F-4D97-AF65-F5344CB8AC3E}">
        <p14:creationId xmlns:p14="http://schemas.microsoft.com/office/powerpoint/2010/main" val="2393403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reflecting on the age of the earth (and universe), many Bible scholars speak with respect to two types of ages: </a:t>
            </a:r>
            <a:r>
              <a:rPr lang="en-US" sz="1200" u="sng" kern="1200" dirty="0" smtClean="0">
                <a:solidFill>
                  <a:schemeClr val="tx1"/>
                </a:solidFill>
                <a:effectLst/>
                <a:latin typeface="+mn-lt"/>
                <a:ea typeface="+mn-ea"/>
                <a:cs typeface="+mn-cs"/>
              </a:rPr>
              <a:t>apparent</a:t>
            </a:r>
            <a:r>
              <a:rPr lang="en-US" sz="1200" kern="1200" dirty="0" smtClean="0">
                <a:solidFill>
                  <a:schemeClr val="tx1"/>
                </a:solidFill>
                <a:effectLst/>
                <a:latin typeface="+mn-lt"/>
                <a:ea typeface="+mn-ea"/>
                <a:cs typeface="+mn-cs"/>
              </a:rPr>
              <a:t> and </a:t>
            </a:r>
            <a:r>
              <a:rPr lang="en-US" sz="1200" u="sng" kern="1200" dirty="0" smtClean="0">
                <a:solidFill>
                  <a:schemeClr val="tx1"/>
                </a:solidFill>
                <a:effectLst/>
                <a:latin typeface="+mn-lt"/>
                <a:ea typeface="+mn-ea"/>
                <a:cs typeface="+mn-cs"/>
              </a:rPr>
              <a:t>actual</a:t>
            </a:r>
            <a:r>
              <a:rPr lang="en-US" sz="1200" kern="1200" dirty="0" smtClean="0">
                <a:solidFill>
                  <a:schemeClr val="tx1"/>
                </a:solidFill>
                <a:effectLst/>
                <a:latin typeface="+mn-lt"/>
                <a:ea typeface="+mn-ea"/>
                <a:cs typeface="+mn-cs"/>
              </a:rPr>
              <a:t>.  When God created Adam in the garden of Eden, He didn’t make him as a brand new infant – He created a full grown man.  As such, while Adam’s actual age was one day old, his apparent age might have been 21 years.  And if he had to wait for the full development of the fruit trees in the garden, he would have starved to death.  In my opinion, we waste our time to debate the actual age of the universe when we are only capable of perceiving the apparent age.  Based on these verses, I suspect that many scientists will also make the same mistake about the end point of our universe.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17</a:t>
            </a:fld>
            <a:endParaRPr lang="en-US"/>
          </a:p>
        </p:txBody>
      </p:sp>
    </p:spTree>
    <p:extLst>
      <p:ext uri="{BB962C8B-B14F-4D97-AF65-F5344CB8AC3E}">
        <p14:creationId xmlns:p14="http://schemas.microsoft.com/office/powerpoint/2010/main" val="3556679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 most of the history of the world, astrologers and astronomers assumed that the universe had always existed (like a loop</a:t>
            </a:r>
            <a:r>
              <a:rPr lang="en-US" sz="1200" kern="1200" baseline="0" dirty="0" smtClean="0">
                <a:solidFill>
                  <a:schemeClr val="tx1"/>
                </a:solidFill>
                <a:effectLst/>
                <a:latin typeface="+mn-lt"/>
                <a:ea typeface="+mn-ea"/>
                <a:cs typeface="+mn-cs"/>
              </a:rPr>
              <a:t> of </a:t>
            </a:r>
            <a:r>
              <a:rPr lang="en-US" sz="1200" kern="1200" dirty="0" smtClean="0">
                <a:solidFill>
                  <a:schemeClr val="tx1"/>
                </a:solidFill>
                <a:effectLst/>
                <a:latin typeface="+mn-lt"/>
                <a:ea typeface="+mn-ea"/>
                <a:cs typeface="+mn-cs"/>
              </a:rPr>
              <a:t>rope).  Without beginning and without end, it just went on continuously, regardless of how you sliced it.</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5</a:t>
            </a:fld>
            <a:endParaRPr lang="en-US"/>
          </a:p>
        </p:txBody>
      </p:sp>
    </p:spTree>
    <p:extLst>
      <p:ext uri="{BB962C8B-B14F-4D97-AF65-F5344CB8AC3E}">
        <p14:creationId xmlns:p14="http://schemas.microsoft.com/office/powerpoint/2010/main" val="966244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All of that changed in the last century.  From Einstein’s general theory of relativity to the more recent studies by the Cosmic Background Explorer (COBE) satellite, cosmologists are now unanimous that our expanding universe had a definite beginning.  Cosmologists have developed a model that says the universe began with a hot big bang, starting in the center and then spreading across the darkness as it cools down.  By measuring the background radiation temperature (among other things), they suggest that the big bang occurred about 14 billion years ago.  Let this 40’ rope illustrate</a:t>
            </a:r>
            <a:r>
              <a:rPr lang="en-US" sz="1200" kern="1200" baseline="0" dirty="0" smtClean="0">
                <a:solidFill>
                  <a:schemeClr val="tx1"/>
                </a:solidFill>
                <a:effectLst/>
                <a:latin typeface="+mn-lt"/>
                <a:ea typeface="+mn-ea"/>
                <a:cs typeface="+mn-cs"/>
              </a:rPr>
              <a:t> time…</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6</a:t>
            </a:fld>
            <a:endParaRPr lang="en-US"/>
          </a:p>
        </p:txBody>
      </p:sp>
    </p:spTree>
    <p:extLst>
      <p:ext uri="{BB962C8B-B14F-4D97-AF65-F5344CB8AC3E}">
        <p14:creationId xmlns:p14="http://schemas.microsoft.com/office/powerpoint/2010/main" val="2188335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By the way, the thread that I’ve used to represent your lifetime is a gross, over-exaggeration by at least a factor of 8, but I had to use something thick enough that you could see.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7</a:t>
            </a:fld>
            <a:endParaRPr lang="en-US"/>
          </a:p>
        </p:txBody>
      </p:sp>
    </p:spTree>
    <p:extLst>
      <p:ext uri="{BB962C8B-B14F-4D97-AF65-F5344CB8AC3E}">
        <p14:creationId xmlns:p14="http://schemas.microsoft.com/office/powerpoint/2010/main" val="2188335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introduction to his book “The God Particle,” the high energy physicist Dr. Leon Lederman says that “In the very beginning there was a void, a curious form of vacuum, a nothingness containing no space, no time, no matter, no light, no sound. … This story is about the beginning of the universe, and unfortunately, there are no data … none … zero.  If you read or hear something about the birth of the universe, someone is making it up.  We are in the realm of philosophy – only God knows what happened at the very beginning.”</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Dr. Lederman’s comments are only partially true.  God is the one who knows what happened at the beginning, but He has written it down so that we also might know.  In fact, while every element of 4000 year old conventional wisdom indicated that the universe was eternally existent, the Bible said something very different (</a:t>
            </a:r>
            <a:r>
              <a:rPr lang="en-US" sz="1200" b="1" kern="1200" dirty="0" smtClean="0">
                <a:solidFill>
                  <a:schemeClr val="tx1"/>
                </a:solidFill>
                <a:effectLst/>
                <a:latin typeface="+mn-lt"/>
                <a:ea typeface="+mn-ea"/>
                <a:cs typeface="+mn-cs"/>
              </a:rPr>
              <a:t>Genesis 1:1,2</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In the beginning</a:t>
            </a:r>
            <a:r>
              <a:rPr lang="en-US" sz="1200" kern="1200" dirty="0" smtClean="0">
                <a:solidFill>
                  <a:schemeClr val="tx1"/>
                </a:solidFill>
                <a:effectLst/>
                <a:latin typeface="+mn-lt"/>
                <a:ea typeface="+mn-ea"/>
                <a:cs typeface="+mn-cs"/>
              </a:rPr>
              <a:t>, God created…”  Not only does it indicate that there was a beginning, but it also says that the universe was created {point at the start of the rope}.</a:t>
            </a:r>
          </a:p>
        </p:txBody>
      </p:sp>
      <p:sp>
        <p:nvSpPr>
          <p:cNvPr id="4" name="Slide Number Placeholder 3"/>
          <p:cNvSpPr>
            <a:spLocks noGrp="1"/>
          </p:cNvSpPr>
          <p:nvPr>
            <p:ph type="sldNum" sz="quarter" idx="10"/>
          </p:nvPr>
        </p:nvSpPr>
        <p:spPr/>
        <p:txBody>
          <a:bodyPr/>
          <a:lstStyle/>
          <a:p>
            <a:fld id="{88253D58-6271-43D9-9913-47BCED4CA840}" type="slidenum">
              <a:rPr lang="en-US" smtClean="0"/>
              <a:t>8</a:t>
            </a:fld>
            <a:endParaRPr lang="en-US"/>
          </a:p>
        </p:txBody>
      </p:sp>
    </p:spTree>
    <p:extLst>
      <p:ext uri="{BB962C8B-B14F-4D97-AF65-F5344CB8AC3E}">
        <p14:creationId xmlns:p14="http://schemas.microsoft.com/office/powerpoint/2010/main" val="1467025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the introduction to his book “The God Particle,” Dr. Leon Lederman says that “In the very beginning there was a void, a curious form of vacuum, a nothingness containing no space, no time, no matter, no light, no sound.”</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is interesting to see that,</a:t>
            </a:r>
            <a:r>
              <a:rPr lang="en-US" sz="1200" kern="1200" baseline="0" dirty="0" smtClean="0">
                <a:solidFill>
                  <a:schemeClr val="tx1"/>
                </a:solidFill>
                <a:effectLst/>
                <a:latin typeface="+mn-lt"/>
                <a:ea typeface="+mn-ea"/>
                <a:cs typeface="+mn-cs"/>
              </a:rPr>
              <a:t> like Dr. Lederman, many cosmologists agree that time did not exist until the creation of the universe.  Listen to a quote from Stephen Hawking…</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8253D58-6271-43D9-9913-47BCED4CA840}" type="slidenum">
              <a:rPr lang="en-US" smtClean="0"/>
              <a:t>9</a:t>
            </a:fld>
            <a:endParaRPr lang="en-US"/>
          </a:p>
        </p:txBody>
      </p:sp>
    </p:spTree>
    <p:extLst>
      <p:ext uri="{BB962C8B-B14F-4D97-AF65-F5344CB8AC3E}">
        <p14:creationId xmlns:p14="http://schemas.microsoft.com/office/powerpoint/2010/main" val="146702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Time did not exist before the universe began.  This concept</a:t>
            </a:r>
            <a:r>
              <a:rPr lang="en-US" baseline="0" dirty="0" smtClean="0"/>
              <a:t> is particularly interesting as we consider what the Bible says about Time and Eternity…</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10</a:t>
            </a:fld>
            <a:endParaRPr lang="en-US"/>
          </a:p>
        </p:txBody>
      </p:sp>
    </p:spTree>
    <p:extLst>
      <p:ext uri="{BB962C8B-B14F-4D97-AF65-F5344CB8AC3E}">
        <p14:creationId xmlns:p14="http://schemas.microsoft.com/office/powerpoint/2010/main" val="3720191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Long before anyone</a:t>
            </a:r>
            <a:r>
              <a:rPr lang="en-US" baseline="0" dirty="0" smtClean="0"/>
              <a:t> talked about a beginning of the universe and the space-time theorem, t</a:t>
            </a:r>
            <a:r>
              <a:rPr lang="en-US" dirty="0" smtClean="0"/>
              <a:t>he Bible made</a:t>
            </a:r>
            <a:r>
              <a:rPr lang="en-US" baseline="0" dirty="0" smtClean="0"/>
              <a:t> clear statements about the facts that time had a beginning and will have an end.  But interestingly, it also says that God is eternal (no beginning and no end).  How does this work?</a:t>
            </a:r>
          </a:p>
          <a:p>
            <a:endParaRPr lang="en-US" baseline="0" dirty="0" smtClean="0"/>
          </a:p>
          <a:p>
            <a:r>
              <a:rPr lang="en-US" baseline="0" dirty="0" smtClean="0"/>
              <a:t>Because God exists outside of time.  Back to Hugh Ross, he states this fact:  “</a:t>
            </a:r>
            <a:r>
              <a:rPr lang="en-US" sz="1200" kern="1200" dirty="0" smtClean="0">
                <a:solidFill>
                  <a:schemeClr val="tx1"/>
                </a:solidFill>
                <a:effectLst/>
                <a:latin typeface="+mn-lt"/>
                <a:ea typeface="+mn-ea"/>
                <a:cs typeface="+mn-cs"/>
              </a:rPr>
              <a:t>If time's beginning is concurrent with the beginning of the universe, as the space-time theorem says, then the cause of the universe must be some entity operating in a time dimension completely independent of and pre-existent to the time dimension of the cosmos.” </a:t>
            </a:r>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11</a:t>
            </a:fld>
            <a:endParaRPr lang="en-US"/>
          </a:p>
        </p:txBody>
      </p:sp>
    </p:spTree>
    <p:extLst>
      <p:ext uri="{BB962C8B-B14F-4D97-AF65-F5344CB8AC3E}">
        <p14:creationId xmlns:p14="http://schemas.microsoft.com/office/powerpoint/2010/main" val="491750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when we look at our time line, God speaks from His word about events that happened before time existed.  Remember – since time is a created entity, it exists within </a:t>
            </a:r>
            <a:r>
              <a:rPr lang="en-US" sz="1200" u="sng" kern="1200" dirty="0" smtClean="0">
                <a:solidFill>
                  <a:schemeClr val="tx1"/>
                </a:solidFill>
                <a:effectLst/>
                <a:latin typeface="+mn-lt"/>
                <a:ea typeface="+mn-ea"/>
                <a:cs typeface="+mn-cs"/>
              </a:rPr>
              <a:t>eternity</a:t>
            </a:r>
            <a:r>
              <a:rPr lang="en-US" sz="1200" kern="1200" dirty="0" smtClean="0">
                <a:solidFill>
                  <a:schemeClr val="tx1"/>
                </a:solidFill>
                <a:effectLst/>
                <a:latin typeface="+mn-lt"/>
                <a:ea typeface="+mn-ea"/>
                <a:cs typeface="+mn-cs"/>
              </a:rPr>
              <a:t> (not the other way around).  </a:t>
            </a:r>
          </a:p>
          <a:p>
            <a:r>
              <a:rPr lang="en-US" sz="1200" kern="1200" dirty="0" smtClean="0">
                <a:solidFill>
                  <a:schemeClr val="tx1"/>
                </a:solidFill>
                <a:effectLst/>
                <a:latin typeface="+mn-lt"/>
                <a:ea typeface="+mn-ea"/>
                <a:cs typeface="+mn-cs"/>
              </a:rPr>
              <a:t> </a:t>
            </a:r>
          </a:p>
          <a:p>
            <a:pPr marL="0" indent="0">
              <a:buNone/>
            </a:pPr>
            <a:r>
              <a:rPr lang="en-US" dirty="0" smtClean="0"/>
              <a:t>In the beginning you laid the foundations of the earth, and the heavens are the work of your hands. They will perish, but you remain;  they will all wear out like a garment. Like clothing you will change them and they will be discarded. But you remain the same, and your years will never end.   Psalm 102:25-27</a:t>
            </a:r>
          </a:p>
          <a:p>
            <a:endParaRPr lang="en-US" dirty="0"/>
          </a:p>
        </p:txBody>
      </p:sp>
      <p:sp>
        <p:nvSpPr>
          <p:cNvPr id="4" name="Slide Number Placeholder 3"/>
          <p:cNvSpPr>
            <a:spLocks noGrp="1"/>
          </p:cNvSpPr>
          <p:nvPr>
            <p:ph type="sldNum" sz="quarter" idx="10"/>
          </p:nvPr>
        </p:nvSpPr>
        <p:spPr/>
        <p:txBody>
          <a:bodyPr/>
          <a:lstStyle/>
          <a:p>
            <a:fld id="{88253D58-6271-43D9-9913-47BCED4CA840}" type="slidenum">
              <a:rPr lang="en-US" smtClean="0"/>
              <a:t>12</a:t>
            </a:fld>
            <a:endParaRPr lang="en-US"/>
          </a:p>
        </p:txBody>
      </p:sp>
    </p:spTree>
    <p:extLst>
      <p:ext uri="{BB962C8B-B14F-4D97-AF65-F5344CB8AC3E}">
        <p14:creationId xmlns:p14="http://schemas.microsoft.com/office/powerpoint/2010/main" val="184713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743901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7464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47664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CEBF2-CE5E-49A5-97F6-687C57C8B005}"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665731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2CEBF2-CE5E-49A5-97F6-687C57C8B005}"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96018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2CEBF2-CE5E-49A5-97F6-687C57C8B005}"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592037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CEBF2-CE5E-49A5-97F6-687C57C8B005}" type="datetimeFigureOut">
              <a:rPr lang="en-US" smtClean="0"/>
              <a:t>10/23/2020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59532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2CEBF2-CE5E-49A5-97F6-687C57C8B005}" type="datetimeFigureOut">
              <a:rPr lang="en-US" smtClean="0"/>
              <a:t>10/23/2020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121062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CEBF2-CE5E-49A5-97F6-687C57C8B005}" type="datetimeFigureOut">
              <a:rPr lang="en-US" smtClean="0"/>
              <a:t>10/23/2020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3773998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CEBF2-CE5E-49A5-97F6-687C57C8B005}"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46676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CEBF2-CE5E-49A5-97F6-687C57C8B005}"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AFAE6-839E-42C0-8171-38E152E2AD26}" type="slidenum">
              <a:rPr lang="en-US" smtClean="0"/>
              <a:t>‹#›</a:t>
            </a:fld>
            <a:endParaRPr lang="en-US"/>
          </a:p>
        </p:txBody>
      </p:sp>
    </p:spTree>
    <p:extLst>
      <p:ext uri="{BB962C8B-B14F-4D97-AF65-F5344CB8AC3E}">
        <p14:creationId xmlns:p14="http://schemas.microsoft.com/office/powerpoint/2010/main" val="29321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CEBF2-CE5E-49A5-97F6-687C57C8B005}" type="datetimeFigureOut">
              <a:rPr lang="en-US" smtClean="0"/>
              <a:t>10/23/2020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FAE6-839E-42C0-8171-38E152E2AD26}" type="slidenum">
              <a:rPr lang="en-US" smtClean="0"/>
              <a:t>‹#›</a:t>
            </a:fld>
            <a:endParaRPr lang="en-US"/>
          </a:p>
        </p:txBody>
      </p:sp>
    </p:spTree>
    <p:extLst>
      <p:ext uri="{BB962C8B-B14F-4D97-AF65-F5344CB8AC3E}">
        <p14:creationId xmlns:p14="http://schemas.microsoft.com/office/powerpoint/2010/main" val="3276732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a:bodyPr>
          <a:lstStyle/>
          <a:p>
            <a:r>
              <a:rPr lang="en-US" sz="6000" b="1" dirty="0" smtClean="0"/>
              <a:t>Time and Eternity</a:t>
            </a:r>
            <a:endParaRPr lang="en-US" sz="6000" b="1" dirty="0"/>
          </a:p>
        </p:txBody>
      </p:sp>
      <p:sp>
        <p:nvSpPr>
          <p:cNvPr id="3" name="Subtitle 2"/>
          <p:cNvSpPr>
            <a:spLocks noGrp="1"/>
          </p:cNvSpPr>
          <p:nvPr>
            <p:ph type="subTitle" idx="1"/>
          </p:nvPr>
        </p:nvSpPr>
        <p:spPr>
          <a:xfrm>
            <a:off x="953037" y="3886200"/>
            <a:ext cx="7239000" cy="1752600"/>
          </a:xfrm>
        </p:spPr>
        <p:txBody>
          <a:bodyPr/>
          <a:lstStyle/>
          <a:p>
            <a:r>
              <a:rPr lang="en-US" dirty="0" smtClean="0"/>
              <a:t>What is time and why am I here now?</a:t>
            </a:r>
            <a:endParaRPr lang="en-US" dirty="0"/>
          </a:p>
        </p:txBody>
      </p:sp>
    </p:spTree>
    <p:extLst>
      <p:ext uri="{BB962C8B-B14F-4D97-AF65-F5344CB8AC3E}">
        <p14:creationId xmlns:p14="http://schemas.microsoft.com/office/powerpoint/2010/main" val="1481384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2"/>
            <a:ext cx="8229600" cy="1143000"/>
          </a:xfrm>
        </p:spPr>
        <p:txBody>
          <a:bodyPr>
            <a:normAutofit/>
          </a:bodyPr>
          <a:lstStyle/>
          <a:p>
            <a:r>
              <a:rPr lang="en-US" sz="4800" b="1" u="sng" dirty="0" smtClean="0"/>
              <a:t>Before the beginning…</a:t>
            </a:r>
            <a:endParaRPr lang="en-US" sz="4800" b="1" u="sng" dirty="0"/>
          </a:p>
        </p:txBody>
      </p:sp>
      <p:sp>
        <p:nvSpPr>
          <p:cNvPr id="3" name="Content Placeholder 2"/>
          <p:cNvSpPr>
            <a:spLocks noGrp="1"/>
          </p:cNvSpPr>
          <p:nvPr>
            <p:ph idx="1"/>
          </p:nvPr>
        </p:nvSpPr>
        <p:spPr>
          <a:xfrm>
            <a:off x="457200" y="1600200"/>
            <a:ext cx="4495800" cy="4525963"/>
          </a:xfrm>
        </p:spPr>
        <p:txBody>
          <a:bodyPr/>
          <a:lstStyle/>
          <a:p>
            <a:pPr marL="0" indent="0">
              <a:buNone/>
            </a:pPr>
            <a:r>
              <a:rPr lang="en-US" sz="4000" dirty="0"/>
              <a:t>“As we shall see, the concept of </a:t>
            </a:r>
            <a:r>
              <a:rPr lang="en-US" sz="4000" b="1" dirty="0"/>
              <a:t>time has no meaning</a:t>
            </a:r>
            <a:r>
              <a:rPr lang="en-US" sz="4000" dirty="0"/>
              <a:t> before the beginning of the universe</a:t>
            </a:r>
            <a:r>
              <a:rPr lang="en-US" sz="4000" dirty="0" smtClean="0"/>
              <a:t>.”</a:t>
            </a:r>
          </a:p>
          <a:p>
            <a:pPr marL="0" indent="0" algn="r">
              <a:buNone/>
            </a:pPr>
            <a:r>
              <a:rPr lang="en-US" dirty="0" smtClean="0"/>
              <a:t>Stephen Hawking</a:t>
            </a:r>
            <a:endParaRPr lang="en-US" dirty="0"/>
          </a:p>
        </p:txBody>
      </p:sp>
      <p:pic>
        <p:nvPicPr>
          <p:cNvPr id="2050" name="Picture 2" descr="A Brief History of Time by [Stephen Hawk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1" y="1219200"/>
            <a:ext cx="3733800" cy="5606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117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2"/>
            <a:ext cx="8229600" cy="1143000"/>
          </a:xfrm>
        </p:spPr>
        <p:txBody>
          <a:bodyPr>
            <a:normAutofit/>
          </a:bodyPr>
          <a:lstStyle/>
          <a:p>
            <a:r>
              <a:rPr lang="en-US" sz="4800" b="1" u="sng" dirty="0" smtClean="0"/>
              <a:t>Before the beginning…</a:t>
            </a:r>
            <a:endParaRPr lang="en-US" sz="4800" b="1" u="sng" dirty="0"/>
          </a:p>
        </p:txBody>
      </p:sp>
      <p:sp>
        <p:nvSpPr>
          <p:cNvPr id="3" name="Content Placeholder 2"/>
          <p:cNvSpPr>
            <a:spLocks noGrp="1"/>
          </p:cNvSpPr>
          <p:nvPr>
            <p:ph idx="1"/>
          </p:nvPr>
        </p:nvSpPr>
        <p:spPr>
          <a:xfrm>
            <a:off x="76200" y="1455241"/>
            <a:ext cx="9067800" cy="5402759"/>
          </a:xfrm>
        </p:spPr>
        <p:txBody>
          <a:bodyPr>
            <a:normAutofit lnSpcReduction="10000"/>
          </a:bodyPr>
          <a:lstStyle/>
          <a:p>
            <a:pPr marL="0" indent="0">
              <a:spcBef>
                <a:spcPts val="0"/>
              </a:spcBef>
              <a:spcAft>
                <a:spcPts val="1800"/>
              </a:spcAft>
              <a:buNone/>
            </a:pPr>
            <a:r>
              <a:rPr lang="en-US" sz="2800" b="1" baseline="30000" dirty="0" smtClean="0"/>
              <a:t>“</a:t>
            </a:r>
            <a:r>
              <a:rPr lang="en-US" sz="2800" dirty="0" smtClean="0"/>
              <a:t>in </a:t>
            </a:r>
            <a:r>
              <a:rPr lang="en-US" sz="2800" dirty="0"/>
              <a:t>the hope of eternal life, which God, who does not lie, promised </a:t>
            </a:r>
            <a:r>
              <a:rPr lang="en-US" sz="2800" b="1" dirty="0"/>
              <a:t>before the beginning of time</a:t>
            </a:r>
            <a:r>
              <a:rPr lang="en-US" sz="2800" dirty="0" smtClean="0"/>
              <a:t>,”  Titus 1:2</a:t>
            </a:r>
            <a:endParaRPr lang="en-US" sz="2800" dirty="0"/>
          </a:p>
          <a:p>
            <a:pPr marL="0" indent="0">
              <a:spcBef>
                <a:spcPts val="0"/>
              </a:spcBef>
              <a:spcAft>
                <a:spcPts val="1800"/>
              </a:spcAft>
              <a:buNone/>
            </a:pPr>
            <a:r>
              <a:rPr lang="en-US" sz="2800" dirty="0" smtClean="0"/>
              <a:t>“He </a:t>
            </a:r>
            <a:r>
              <a:rPr lang="en-US" sz="2800" dirty="0"/>
              <a:t>has saved </a:t>
            </a:r>
            <a:r>
              <a:rPr lang="en-US" sz="2800" dirty="0" smtClean="0"/>
              <a:t>us </a:t>
            </a:r>
            <a:r>
              <a:rPr lang="en-US" sz="2800" dirty="0"/>
              <a:t>and called us to a holy life—not because of anything we have done but because of his own purpose and grace. This grace was given us in Christ Jesus </a:t>
            </a:r>
            <a:r>
              <a:rPr lang="en-US" sz="2800" b="1" dirty="0"/>
              <a:t>before the beginning of </a:t>
            </a:r>
            <a:r>
              <a:rPr lang="en-US" sz="2800" b="1" dirty="0" smtClean="0"/>
              <a:t>time</a:t>
            </a:r>
            <a:r>
              <a:rPr lang="en-US" sz="2800" dirty="0" smtClean="0"/>
              <a:t>,”  2 Timothy 1:9</a:t>
            </a:r>
          </a:p>
          <a:p>
            <a:pPr marL="0" indent="0">
              <a:spcBef>
                <a:spcPts val="0"/>
              </a:spcBef>
              <a:spcAft>
                <a:spcPts val="1800"/>
              </a:spcAft>
              <a:buNone/>
            </a:pPr>
            <a:r>
              <a:rPr lang="en-US" sz="2800" dirty="0" smtClean="0"/>
              <a:t>But </a:t>
            </a:r>
            <a:r>
              <a:rPr lang="en-US" sz="2800" dirty="0"/>
              <a:t>you, Daniel, roll up and seal the words of the scroll until the </a:t>
            </a:r>
            <a:r>
              <a:rPr lang="en-US" sz="2800" b="1" dirty="0"/>
              <a:t>time of the end</a:t>
            </a:r>
            <a:r>
              <a:rPr lang="en-US" sz="2800" dirty="0"/>
              <a:t>. Many will go here and there to increase knowledge</a:t>
            </a:r>
            <a:r>
              <a:rPr lang="en-US" sz="2800" dirty="0" smtClean="0"/>
              <a:t>.”  Daniel 12:4</a:t>
            </a:r>
          </a:p>
          <a:p>
            <a:pPr marL="0" indent="0">
              <a:spcBef>
                <a:spcPts val="0"/>
              </a:spcBef>
              <a:spcAft>
                <a:spcPts val="1800"/>
              </a:spcAft>
              <a:buNone/>
            </a:pPr>
            <a:r>
              <a:rPr lang="en-US" sz="2800" dirty="0"/>
              <a:t>The </a:t>
            </a:r>
            <a:r>
              <a:rPr lang="en-US" sz="2800" b="1" dirty="0"/>
              <a:t>eternal God </a:t>
            </a:r>
            <a:r>
              <a:rPr lang="en-US" sz="2800" dirty="0"/>
              <a:t>is your refuge</a:t>
            </a:r>
            <a:r>
              <a:rPr lang="en-US" sz="2800" dirty="0" smtClean="0"/>
              <a:t>, and </a:t>
            </a:r>
            <a:r>
              <a:rPr lang="en-US" sz="2800" dirty="0"/>
              <a:t>underneath are the </a:t>
            </a:r>
            <a:r>
              <a:rPr lang="en-US" sz="2800" b="1" dirty="0"/>
              <a:t>everlasting arms</a:t>
            </a:r>
            <a:r>
              <a:rPr lang="en-US" sz="2800" dirty="0" smtClean="0"/>
              <a:t>.  Deuteronomy 33:27</a:t>
            </a:r>
            <a:endParaRPr lang="en-US" sz="2800" dirty="0"/>
          </a:p>
          <a:p>
            <a:pPr>
              <a:spcBef>
                <a:spcPts val="0"/>
              </a:spcBef>
              <a:spcAft>
                <a:spcPts val="1800"/>
              </a:spcAft>
            </a:pPr>
            <a:endParaRPr lang="en-US" sz="2800" b="1" dirty="0"/>
          </a:p>
          <a:p>
            <a:pPr marL="0" indent="0">
              <a:spcBef>
                <a:spcPts val="0"/>
              </a:spcBef>
              <a:spcAft>
                <a:spcPts val="1800"/>
              </a:spcAft>
              <a:buNone/>
            </a:pPr>
            <a:endParaRPr lang="en-US" sz="2800" b="1" dirty="0"/>
          </a:p>
        </p:txBody>
      </p:sp>
      <p:sp>
        <p:nvSpPr>
          <p:cNvPr id="4" name="TextBox 3"/>
          <p:cNvSpPr txBox="1"/>
          <p:nvPr/>
        </p:nvSpPr>
        <p:spPr>
          <a:xfrm>
            <a:off x="1981200" y="685800"/>
            <a:ext cx="6673516" cy="769441"/>
          </a:xfrm>
          <a:prstGeom prst="rect">
            <a:avLst/>
          </a:prstGeom>
          <a:noFill/>
        </p:spPr>
        <p:txBody>
          <a:bodyPr wrap="square" rtlCol="0">
            <a:spAutoFit/>
          </a:bodyPr>
          <a:lstStyle/>
          <a:p>
            <a:pPr algn="ctr"/>
            <a:r>
              <a:rPr lang="en-US" sz="4400" b="1" dirty="0" smtClean="0">
                <a:latin typeface="+mj-lt"/>
              </a:rPr>
              <a:t>…and after the end</a:t>
            </a:r>
            <a:endParaRPr lang="en-US" sz="4400" b="1" dirty="0">
              <a:latin typeface="+mj-lt"/>
            </a:endParaRPr>
          </a:p>
        </p:txBody>
      </p:sp>
    </p:spTree>
    <p:extLst>
      <p:ext uri="{BB962C8B-B14F-4D97-AF65-F5344CB8AC3E}">
        <p14:creationId xmlns:p14="http://schemas.microsoft.com/office/powerpoint/2010/main" val="179693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smtClean="0"/>
              <a:t>Outside of our time dimension</a:t>
            </a:r>
            <a:endParaRPr lang="en-US" b="1" u="sng" dirty="0"/>
          </a:p>
        </p:txBody>
      </p:sp>
      <p:sp>
        <p:nvSpPr>
          <p:cNvPr id="3" name="Content Placeholder 2"/>
          <p:cNvSpPr>
            <a:spLocks noGrp="1"/>
          </p:cNvSpPr>
          <p:nvPr>
            <p:ph idx="1"/>
          </p:nvPr>
        </p:nvSpPr>
        <p:spPr>
          <a:xfrm>
            <a:off x="0" y="1219200"/>
            <a:ext cx="9144000" cy="2286000"/>
          </a:xfrm>
        </p:spPr>
        <p:txBody>
          <a:bodyPr>
            <a:noAutofit/>
          </a:bodyPr>
          <a:lstStyle/>
          <a:p>
            <a:pPr marL="0" indent="0">
              <a:buNone/>
            </a:pPr>
            <a:r>
              <a:rPr lang="en-US" sz="2800" dirty="0"/>
              <a:t>“If time's beginning is concurrent with the beginning of the universe, as the space-time theorem says, then </a:t>
            </a:r>
            <a:r>
              <a:rPr lang="en-US" sz="2800" b="1" dirty="0"/>
              <a:t>the cause of the universe </a:t>
            </a:r>
            <a:r>
              <a:rPr lang="en-US" sz="2800" dirty="0"/>
              <a:t>must be some </a:t>
            </a:r>
            <a:r>
              <a:rPr lang="en-US" sz="2800" b="1" dirty="0"/>
              <a:t>entity</a:t>
            </a:r>
            <a:r>
              <a:rPr lang="en-US" sz="2800" dirty="0"/>
              <a:t> operating in a time dimension </a:t>
            </a:r>
            <a:r>
              <a:rPr lang="en-US" sz="2800" b="1" dirty="0"/>
              <a:t>completely independent</a:t>
            </a:r>
            <a:r>
              <a:rPr lang="en-US" sz="2800" dirty="0"/>
              <a:t> of and pre-existent to the </a:t>
            </a:r>
            <a:r>
              <a:rPr lang="en-US" sz="2800" b="1" dirty="0"/>
              <a:t>time</a:t>
            </a:r>
            <a:r>
              <a:rPr lang="en-US" sz="2800" dirty="0"/>
              <a:t> dimension of the </a:t>
            </a:r>
            <a:r>
              <a:rPr lang="en-US" sz="2800" b="1" dirty="0"/>
              <a:t>cosmos</a:t>
            </a:r>
            <a:r>
              <a:rPr lang="en-US" sz="2800" dirty="0"/>
              <a:t>.” </a:t>
            </a:r>
            <a:r>
              <a:rPr lang="en-US" sz="2800" dirty="0" smtClean="0"/>
              <a:t> Hugh Ross</a:t>
            </a:r>
            <a:endParaRPr lang="en-US" sz="2800" dirty="0"/>
          </a:p>
          <a:p>
            <a:pPr marL="0" indent="0">
              <a:buNone/>
            </a:pPr>
            <a:endParaRPr lang="en-US" sz="2800" dirty="0"/>
          </a:p>
        </p:txBody>
      </p:sp>
      <p:sp>
        <p:nvSpPr>
          <p:cNvPr id="4" name="Cloud 3"/>
          <p:cNvSpPr/>
          <p:nvPr/>
        </p:nvSpPr>
        <p:spPr>
          <a:xfrm>
            <a:off x="-685800" y="3429000"/>
            <a:ext cx="10591800" cy="36576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lang="en-US" sz="4400" dirty="0" smtClean="0">
                <a:solidFill>
                  <a:schemeClr val="tx2"/>
                </a:solidFill>
              </a:rPr>
              <a:t>Eternity</a:t>
            </a:r>
          </a:p>
        </p:txBody>
      </p:sp>
      <p:sp>
        <p:nvSpPr>
          <p:cNvPr id="5" name="TextBox 4"/>
          <p:cNvSpPr txBox="1"/>
          <p:nvPr/>
        </p:nvSpPr>
        <p:spPr>
          <a:xfrm>
            <a:off x="1752600" y="4953000"/>
            <a:ext cx="5410200" cy="461665"/>
          </a:xfrm>
          <a:prstGeom prst="rect">
            <a:avLst/>
          </a:prstGeom>
          <a:noFill/>
          <a:ln>
            <a:solidFill>
              <a:schemeClr val="accent4">
                <a:lumMod val="50000"/>
              </a:schemeClr>
            </a:solidFill>
          </a:ln>
        </p:spPr>
        <p:txBody>
          <a:bodyPr wrap="square" rtlCol="0">
            <a:spAutoFit/>
          </a:bodyPr>
          <a:lstStyle/>
          <a:p>
            <a:r>
              <a:rPr lang="en-US" sz="2400" dirty="0" smtClean="0"/>
              <a:t>Beginning         Our Universe                  End</a:t>
            </a:r>
            <a:endParaRPr lang="en-US" sz="2400" dirty="0"/>
          </a:p>
        </p:txBody>
      </p:sp>
    </p:spTree>
    <p:extLst>
      <p:ext uri="{BB962C8B-B14F-4D97-AF65-F5344CB8AC3E}">
        <p14:creationId xmlns:p14="http://schemas.microsoft.com/office/powerpoint/2010/main" val="241889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out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u="sng" dirty="0" smtClean="0"/>
              <a:t>More about eternity</a:t>
            </a:r>
            <a:endParaRPr lang="en-US" b="1" u="sng" dirty="0"/>
          </a:p>
        </p:txBody>
      </p:sp>
      <p:sp>
        <p:nvSpPr>
          <p:cNvPr id="3" name="Content Placeholder 2"/>
          <p:cNvSpPr>
            <a:spLocks noGrp="1"/>
          </p:cNvSpPr>
          <p:nvPr>
            <p:ph idx="1"/>
          </p:nvPr>
        </p:nvSpPr>
        <p:spPr>
          <a:xfrm>
            <a:off x="0" y="914400"/>
            <a:ext cx="9144000" cy="5715000"/>
          </a:xfrm>
        </p:spPr>
        <p:txBody>
          <a:bodyPr>
            <a:normAutofit fontScale="92500"/>
          </a:bodyPr>
          <a:lstStyle/>
          <a:p>
            <a:pPr marL="0" indent="0">
              <a:spcBef>
                <a:spcPts val="0"/>
              </a:spcBef>
              <a:spcAft>
                <a:spcPts val="1800"/>
              </a:spcAft>
              <a:buNone/>
            </a:pPr>
            <a:r>
              <a:rPr lang="en-US" dirty="0" smtClean="0"/>
              <a:t>For </a:t>
            </a:r>
            <a:r>
              <a:rPr lang="en-US" dirty="0"/>
              <a:t>since the creation of the world God’s invisible qualities—his </a:t>
            </a:r>
            <a:r>
              <a:rPr lang="en-US" b="1" dirty="0"/>
              <a:t>eternal power </a:t>
            </a:r>
            <a:r>
              <a:rPr lang="en-US" dirty="0"/>
              <a:t>and divine nature—have been clearly seen, being understood from what has been made, so that people are without excuse</a:t>
            </a:r>
            <a:r>
              <a:rPr lang="en-US" dirty="0" smtClean="0"/>
              <a:t>.  Romans 1:20</a:t>
            </a:r>
          </a:p>
          <a:p>
            <a:pPr marL="0" indent="0">
              <a:spcBef>
                <a:spcPts val="0"/>
              </a:spcBef>
              <a:spcAft>
                <a:spcPts val="1800"/>
              </a:spcAft>
              <a:buNone/>
            </a:pPr>
            <a:r>
              <a:rPr lang="en-US" dirty="0"/>
              <a:t>I proclaim about Jesus Christ, in keeping with the revelation of the mystery hidden for long ages past</a:t>
            </a:r>
            <a:r>
              <a:rPr lang="en-US" dirty="0" smtClean="0"/>
              <a:t>, </a:t>
            </a:r>
            <a:r>
              <a:rPr lang="en-US" dirty="0"/>
              <a:t>but now revealed and made known through the prophetic writings by the command of </a:t>
            </a:r>
            <a:r>
              <a:rPr lang="en-US" b="1" dirty="0"/>
              <a:t>the eternal </a:t>
            </a:r>
            <a:r>
              <a:rPr lang="en-US" b="1" dirty="0" smtClean="0"/>
              <a:t>God</a:t>
            </a:r>
            <a:r>
              <a:rPr lang="en-US" dirty="0" smtClean="0"/>
              <a:t>,  Romans 16:25,26</a:t>
            </a:r>
          </a:p>
          <a:p>
            <a:pPr marL="0" indent="0">
              <a:spcBef>
                <a:spcPts val="0"/>
              </a:spcBef>
              <a:spcAft>
                <a:spcPts val="1800"/>
              </a:spcAft>
              <a:buNone/>
            </a:pPr>
            <a:r>
              <a:rPr lang="en-US" dirty="0"/>
              <a:t>He has made everything beautiful in its time. He has also </a:t>
            </a:r>
            <a:r>
              <a:rPr lang="en-US" b="1" dirty="0"/>
              <a:t>set eternity in the human heart</a:t>
            </a:r>
            <a:r>
              <a:rPr lang="en-US" dirty="0" smtClean="0"/>
              <a:t>;  Ecclesiastes 3:11</a:t>
            </a:r>
            <a:endParaRPr lang="en-US" dirty="0"/>
          </a:p>
        </p:txBody>
      </p:sp>
    </p:spTree>
    <p:extLst>
      <p:ext uri="{BB962C8B-B14F-4D97-AF65-F5344CB8AC3E}">
        <p14:creationId xmlns:p14="http://schemas.microsoft.com/office/powerpoint/2010/main" val="210970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b="1" u="sng" dirty="0" smtClean="0"/>
              <a:t>Two quotes to think about:</a:t>
            </a:r>
            <a:endParaRPr lang="en-US" b="1" u="sng" dirty="0"/>
          </a:p>
        </p:txBody>
      </p:sp>
      <p:sp>
        <p:nvSpPr>
          <p:cNvPr id="3" name="Content Placeholder 2"/>
          <p:cNvSpPr>
            <a:spLocks noGrp="1"/>
          </p:cNvSpPr>
          <p:nvPr>
            <p:ph idx="1"/>
          </p:nvPr>
        </p:nvSpPr>
        <p:spPr>
          <a:xfrm>
            <a:off x="228600" y="1066800"/>
            <a:ext cx="8763000" cy="5257800"/>
          </a:xfrm>
        </p:spPr>
        <p:txBody>
          <a:bodyPr>
            <a:normAutofit fontScale="92500"/>
          </a:bodyPr>
          <a:lstStyle/>
          <a:p>
            <a:pPr marL="0" indent="0">
              <a:buNone/>
            </a:pPr>
            <a:r>
              <a:rPr lang="en-US" sz="3600" dirty="0"/>
              <a:t>“If you are really a product of a materialistic universe, how is it you don't feel at home </a:t>
            </a:r>
            <a:r>
              <a:rPr lang="en-US" sz="3600" dirty="0" smtClean="0"/>
              <a:t>there? Notice </a:t>
            </a:r>
            <a:r>
              <a:rPr lang="en-US" sz="3600" dirty="0"/>
              <a:t>how we are perpetually surprised at time. In heaven's name, why? Unless, indeed, there is something about us that is not temporal</a:t>
            </a:r>
            <a:r>
              <a:rPr lang="en-US" sz="3600" dirty="0" smtClean="0"/>
              <a:t>.” </a:t>
            </a:r>
            <a:r>
              <a:rPr lang="en-US" sz="2800" dirty="0"/>
              <a:t>C.S. </a:t>
            </a:r>
            <a:r>
              <a:rPr lang="en-US" sz="2800" dirty="0" smtClean="0"/>
              <a:t>Lewis</a:t>
            </a:r>
          </a:p>
          <a:p>
            <a:pPr marL="0" indent="0">
              <a:buNone/>
            </a:pPr>
            <a:endParaRPr lang="en-US" sz="2800" dirty="0"/>
          </a:p>
          <a:p>
            <a:pPr marL="0" indent="0">
              <a:buNone/>
            </a:pPr>
            <a:r>
              <a:rPr lang="en-US" sz="3600" dirty="0" smtClean="0"/>
              <a:t>“If each </a:t>
            </a:r>
            <a:r>
              <a:rPr lang="en-US" sz="3600" dirty="0"/>
              <a:t>individual person passes out of existence when he dies, then what ultimate meaning can be given to his life? Does it really matter in the end whether he ever existed at all</a:t>
            </a:r>
            <a:r>
              <a:rPr lang="en-US" sz="3600" dirty="0" smtClean="0"/>
              <a:t>?  </a:t>
            </a:r>
            <a:r>
              <a:rPr lang="en-US" sz="3000" dirty="0" smtClean="0"/>
              <a:t>William Lane Craig</a:t>
            </a:r>
            <a:endParaRPr lang="en-US" sz="3600" dirty="0"/>
          </a:p>
        </p:txBody>
      </p:sp>
    </p:spTree>
    <p:extLst>
      <p:ext uri="{BB962C8B-B14F-4D97-AF65-F5344CB8AC3E}">
        <p14:creationId xmlns:p14="http://schemas.microsoft.com/office/powerpoint/2010/main" val="15351457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u="sng" dirty="0" smtClean="0"/>
              <a:t>Why am I here right now?</a:t>
            </a:r>
            <a:endParaRPr lang="en-US" b="1" u="sng" dirty="0"/>
          </a:p>
        </p:txBody>
      </p:sp>
      <p:sp>
        <p:nvSpPr>
          <p:cNvPr id="3" name="Content Placeholder 2"/>
          <p:cNvSpPr>
            <a:spLocks noGrp="1"/>
          </p:cNvSpPr>
          <p:nvPr>
            <p:ph idx="1"/>
          </p:nvPr>
        </p:nvSpPr>
        <p:spPr>
          <a:xfrm>
            <a:off x="0" y="914400"/>
            <a:ext cx="9144000" cy="5715000"/>
          </a:xfrm>
        </p:spPr>
        <p:txBody>
          <a:bodyPr>
            <a:normAutofit fontScale="92500" lnSpcReduction="10000"/>
          </a:bodyPr>
          <a:lstStyle/>
          <a:p>
            <a:pPr marL="0" indent="0">
              <a:spcBef>
                <a:spcPts val="0"/>
              </a:spcBef>
              <a:spcAft>
                <a:spcPts val="1800"/>
              </a:spcAft>
              <a:buNone/>
            </a:pPr>
            <a:r>
              <a:rPr lang="en-US" dirty="0" smtClean="0"/>
              <a:t>“</a:t>
            </a:r>
            <a:r>
              <a:rPr lang="en-US" dirty="0"/>
              <a:t>For you created my inmost being</a:t>
            </a:r>
            <a:r>
              <a:rPr lang="en-US" dirty="0" smtClean="0"/>
              <a:t>; you </a:t>
            </a:r>
            <a:r>
              <a:rPr lang="en-US" dirty="0"/>
              <a:t>knit me together in my mother’s womb. </a:t>
            </a:r>
            <a:r>
              <a:rPr lang="en-US" dirty="0" smtClean="0"/>
              <a:t> </a:t>
            </a:r>
            <a:r>
              <a:rPr lang="en-US" dirty="0"/>
              <a:t>I praise you because I am fearfully and wonderfully made</a:t>
            </a:r>
            <a:r>
              <a:rPr lang="en-US" dirty="0" smtClean="0"/>
              <a:t>; your </a:t>
            </a:r>
            <a:r>
              <a:rPr lang="en-US" dirty="0"/>
              <a:t>works are </a:t>
            </a:r>
            <a:r>
              <a:rPr lang="en-US" dirty="0" smtClean="0"/>
              <a:t>wonderful, I </a:t>
            </a:r>
            <a:r>
              <a:rPr lang="en-US" dirty="0"/>
              <a:t>know that full </a:t>
            </a:r>
            <a:r>
              <a:rPr lang="en-US" dirty="0" smtClean="0"/>
              <a:t>well.” Psalm 139:13,14</a:t>
            </a:r>
          </a:p>
          <a:p>
            <a:pPr marL="0" indent="0">
              <a:spcBef>
                <a:spcPts val="0"/>
              </a:spcBef>
              <a:spcAft>
                <a:spcPts val="1800"/>
              </a:spcAft>
              <a:buNone/>
            </a:pPr>
            <a:r>
              <a:rPr lang="en-US" dirty="0" smtClean="0"/>
              <a:t>“Your </a:t>
            </a:r>
            <a:r>
              <a:rPr lang="en-US" dirty="0"/>
              <a:t>eyes saw my unformed </a:t>
            </a:r>
            <a:r>
              <a:rPr lang="en-US" dirty="0" smtClean="0"/>
              <a:t>body; all </a:t>
            </a:r>
            <a:r>
              <a:rPr lang="en-US" dirty="0"/>
              <a:t>the days ordained for me were written in your </a:t>
            </a:r>
            <a:r>
              <a:rPr lang="en-US" dirty="0" smtClean="0"/>
              <a:t>book before </a:t>
            </a:r>
            <a:r>
              <a:rPr lang="en-US" dirty="0"/>
              <a:t>one of them came to be</a:t>
            </a:r>
            <a:r>
              <a:rPr lang="en-US" dirty="0" smtClean="0"/>
              <a:t>.” </a:t>
            </a:r>
            <a:r>
              <a:rPr lang="en-US" dirty="0"/>
              <a:t>Psalm </a:t>
            </a:r>
            <a:r>
              <a:rPr lang="en-US" dirty="0" smtClean="0"/>
              <a:t>139:16</a:t>
            </a:r>
          </a:p>
          <a:p>
            <a:pPr marL="0" indent="0">
              <a:spcBef>
                <a:spcPts val="0"/>
              </a:spcBef>
              <a:spcAft>
                <a:spcPts val="1800"/>
              </a:spcAft>
              <a:buNone/>
            </a:pPr>
            <a:r>
              <a:rPr lang="en-US" dirty="0" smtClean="0"/>
              <a:t>“Look </a:t>
            </a:r>
            <a:r>
              <a:rPr lang="en-US" dirty="0"/>
              <a:t>carefully then how you walk, not as unwise but as wise</a:t>
            </a:r>
            <a:r>
              <a:rPr lang="en-US" dirty="0" smtClean="0"/>
              <a:t>, </a:t>
            </a:r>
            <a:r>
              <a:rPr lang="en-US" dirty="0"/>
              <a:t>making the best use of the time, because the days are </a:t>
            </a:r>
            <a:r>
              <a:rPr lang="en-US" dirty="0" smtClean="0"/>
              <a:t>evil. Therefore </a:t>
            </a:r>
            <a:r>
              <a:rPr lang="en-US" dirty="0"/>
              <a:t>do not be foolish, but understand what the will of the Lord is</a:t>
            </a:r>
            <a:r>
              <a:rPr lang="en-US" dirty="0" smtClean="0"/>
              <a:t>.”  Ephesians 5:15-17</a:t>
            </a:r>
            <a:endParaRPr lang="en-US" dirty="0"/>
          </a:p>
          <a:p>
            <a:pPr marL="0" indent="0">
              <a:spcBef>
                <a:spcPts val="0"/>
              </a:spcBef>
              <a:spcAft>
                <a:spcPts val="1800"/>
              </a:spcAft>
              <a:buNone/>
            </a:pPr>
            <a:endParaRPr lang="en-US" dirty="0"/>
          </a:p>
        </p:txBody>
      </p:sp>
    </p:spTree>
    <p:extLst>
      <p:ext uri="{BB962C8B-B14F-4D97-AF65-F5344CB8AC3E}">
        <p14:creationId xmlns:p14="http://schemas.microsoft.com/office/powerpoint/2010/main" val="402214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u="sng" dirty="0" smtClean="0"/>
              <a:t>A wise man’s prayer</a:t>
            </a:r>
            <a:endParaRPr lang="en-US" b="1" u="sng" dirty="0"/>
          </a:p>
        </p:txBody>
      </p:sp>
      <p:sp>
        <p:nvSpPr>
          <p:cNvPr id="3" name="Content Placeholder 2"/>
          <p:cNvSpPr>
            <a:spLocks noGrp="1"/>
          </p:cNvSpPr>
          <p:nvPr>
            <p:ph idx="1"/>
          </p:nvPr>
        </p:nvSpPr>
        <p:spPr>
          <a:xfrm>
            <a:off x="0" y="1066800"/>
            <a:ext cx="9144000" cy="5562600"/>
          </a:xfrm>
        </p:spPr>
        <p:txBody>
          <a:bodyPr>
            <a:normAutofit lnSpcReduction="10000"/>
          </a:bodyPr>
          <a:lstStyle/>
          <a:p>
            <a:pPr marL="0" indent="0">
              <a:buNone/>
            </a:pPr>
            <a:r>
              <a:rPr lang="en-US" dirty="0"/>
              <a:t>“Show me, LORD, my life’s </a:t>
            </a:r>
            <a:r>
              <a:rPr lang="en-US" dirty="0" smtClean="0"/>
              <a:t>end and </a:t>
            </a:r>
            <a:r>
              <a:rPr lang="en-US" dirty="0"/>
              <a:t>the number of my days</a:t>
            </a:r>
            <a:r>
              <a:rPr lang="en-US" dirty="0" smtClean="0"/>
              <a:t>; let </a:t>
            </a:r>
            <a:r>
              <a:rPr lang="en-US" dirty="0"/>
              <a:t>me know how fleeting my life is</a:t>
            </a:r>
            <a:r>
              <a:rPr lang="en-US" dirty="0" smtClean="0"/>
              <a:t>.”</a:t>
            </a:r>
            <a:endParaRPr lang="en-US" dirty="0"/>
          </a:p>
          <a:p>
            <a:pPr marL="0" indent="0">
              <a:buNone/>
            </a:pPr>
            <a:r>
              <a:rPr lang="en-US" dirty="0" smtClean="0"/>
              <a:t>“You </a:t>
            </a:r>
            <a:r>
              <a:rPr lang="en-US" dirty="0"/>
              <a:t>have made my days a mere handbreadth</a:t>
            </a:r>
            <a:r>
              <a:rPr lang="en-US" dirty="0" smtClean="0"/>
              <a:t>; the </a:t>
            </a:r>
            <a:r>
              <a:rPr lang="en-US" dirty="0"/>
              <a:t>span of my years is as nothing before you</a:t>
            </a:r>
            <a:r>
              <a:rPr lang="en-US" dirty="0" smtClean="0"/>
              <a:t>. Everyone </a:t>
            </a:r>
            <a:r>
              <a:rPr lang="en-US" dirty="0"/>
              <a:t>is but a breath</a:t>
            </a:r>
            <a:r>
              <a:rPr lang="en-US" dirty="0" smtClean="0"/>
              <a:t>, even </a:t>
            </a:r>
            <a:r>
              <a:rPr lang="en-US" dirty="0"/>
              <a:t>those who seem </a:t>
            </a:r>
            <a:r>
              <a:rPr lang="en-US" dirty="0" smtClean="0"/>
              <a:t>secure.”</a:t>
            </a:r>
            <a:endParaRPr lang="en-US" dirty="0"/>
          </a:p>
          <a:p>
            <a:pPr marL="0" indent="0">
              <a:buNone/>
            </a:pPr>
            <a:r>
              <a:rPr lang="en-US" dirty="0" smtClean="0"/>
              <a:t>“</a:t>
            </a:r>
            <a:r>
              <a:rPr lang="en-US" dirty="0"/>
              <a:t>Surely everyone goes around like a </a:t>
            </a:r>
            <a:r>
              <a:rPr lang="en-US" dirty="0" smtClean="0"/>
              <a:t>shadow; in </a:t>
            </a:r>
            <a:r>
              <a:rPr lang="en-US" dirty="0"/>
              <a:t>vain they rush about, heaping up </a:t>
            </a:r>
            <a:r>
              <a:rPr lang="en-US" dirty="0" smtClean="0"/>
              <a:t>wealth without </a:t>
            </a:r>
            <a:r>
              <a:rPr lang="en-US" dirty="0"/>
              <a:t>knowing whose it will finally be</a:t>
            </a:r>
            <a:r>
              <a:rPr lang="en-US" dirty="0" smtClean="0"/>
              <a:t>.”</a:t>
            </a:r>
            <a:endParaRPr lang="en-US" dirty="0"/>
          </a:p>
          <a:p>
            <a:pPr marL="0" indent="0">
              <a:buNone/>
            </a:pPr>
            <a:r>
              <a:rPr lang="en-US" dirty="0" smtClean="0"/>
              <a:t>“But </a:t>
            </a:r>
            <a:r>
              <a:rPr lang="en-US" dirty="0"/>
              <a:t>now, Lord, what do I look for</a:t>
            </a:r>
            <a:r>
              <a:rPr lang="en-US" dirty="0" smtClean="0"/>
              <a:t>? My </a:t>
            </a:r>
            <a:r>
              <a:rPr lang="en-US" dirty="0"/>
              <a:t>hope is in you</a:t>
            </a:r>
            <a:r>
              <a:rPr lang="en-US" dirty="0" smtClean="0"/>
              <a:t>.”  </a:t>
            </a:r>
          </a:p>
          <a:p>
            <a:pPr marL="0" indent="0" algn="r">
              <a:buNone/>
            </a:pPr>
            <a:r>
              <a:rPr lang="en-US" dirty="0" smtClean="0"/>
              <a:t>Psalm 39:4-7</a:t>
            </a:r>
            <a:endParaRPr lang="en-US" dirty="0"/>
          </a:p>
        </p:txBody>
      </p:sp>
    </p:spTree>
    <p:extLst>
      <p:ext uri="{BB962C8B-B14F-4D97-AF65-F5344CB8AC3E}">
        <p14:creationId xmlns:p14="http://schemas.microsoft.com/office/powerpoint/2010/main" val="4156543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u="sng" dirty="0" smtClean="0"/>
              <a:t>How old is everything?</a:t>
            </a:r>
            <a:endParaRPr lang="en-US" b="1" u="sng" dirty="0"/>
          </a:p>
        </p:txBody>
      </p:sp>
      <p:sp>
        <p:nvSpPr>
          <p:cNvPr id="3" name="Content Placeholder 2"/>
          <p:cNvSpPr>
            <a:spLocks noGrp="1"/>
          </p:cNvSpPr>
          <p:nvPr>
            <p:ph idx="1"/>
          </p:nvPr>
        </p:nvSpPr>
        <p:spPr>
          <a:xfrm>
            <a:off x="152400" y="1295400"/>
            <a:ext cx="8839200" cy="5181600"/>
          </a:xfrm>
        </p:spPr>
        <p:txBody>
          <a:bodyPr>
            <a:normAutofit/>
          </a:bodyPr>
          <a:lstStyle/>
          <a:p>
            <a:r>
              <a:rPr lang="en-US" dirty="0" smtClean="0"/>
              <a:t>“Apparent Age” – how old something looks</a:t>
            </a:r>
          </a:p>
          <a:p>
            <a:r>
              <a:rPr lang="en-US" dirty="0" smtClean="0"/>
              <a:t>“Actual Age” – how old something really is</a:t>
            </a:r>
          </a:p>
          <a:p>
            <a:r>
              <a:rPr lang="en-US" dirty="0" smtClean="0"/>
              <a:t>Example 1: God created the first man, Adam.  As a man, his “apparent age” might be 21 years old, but his “actual age” was only 1 day old.</a:t>
            </a:r>
          </a:p>
          <a:p>
            <a:r>
              <a:rPr lang="en-US" dirty="0" smtClean="0"/>
              <a:t>Example 2: God created planet earth ready to support living creatures.  It might have a very old “apparent age,” but the “actual age” was only 1 day old.</a:t>
            </a:r>
            <a:endParaRPr lang="en-US" dirty="0"/>
          </a:p>
        </p:txBody>
      </p:sp>
    </p:spTree>
    <p:extLst>
      <p:ext uri="{BB962C8B-B14F-4D97-AF65-F5344CB8AC3E}">
        <p14:creationId xmlns:p14="http://schemas.microsoft.com/office/powerpoint/2010/main" val="319959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800" b="1" u="sng" dirty="0" smtClean="0"/>
              <a:t>Some Idioms About Time</a:t>
            </a:r>
            <a:endParaRPr lang="en-US" sz="4800" b="1" u="sng" dirty="0"/>
          </a:p>
        </p:txBody>
      </p:sp>
      <p:sp>
        <p:nvSpPr>
          <p:cNvPr id="3" name="Content Placeholder 2"/>
          <p:cNvSpPr>
            <a:spLocks noGrp="1"/>
          </p:cNvSpPr>
          <p:nvPr>
            <p:ph idx="1"/>
          </p:nvPr>
        </p:nvSpPr>
        <p:spPr>
          <a:xfrm>
            <a:off x="0" y="990600"/>
            <a:ext cx="9144000" cy="5562600"/>
          </a:xfrm>
        </p:spPr>
        <p:txBody>
          <a:bodyPr>
            <a:normAutofit fontScale="85000" lnSpcReduction="10000"/>
          </a:bodyPr>
          <a:lstStyle/>
          <a:p>
            <a:r>
              <a:rPr lang="en-US" b="1" dirty="0"/>
              <a:t>Time </a:t>
            </a:r>
            <a:r>
              <a:rPr lang="en-US" b="1" dirty="0" smtClean="0"/>
              <a:t>flies </a:t>
            </a:r>
            <a:r>
              <a:rPr lang="en-US" dirty="0" smtClean="0"/>
              <a:t>(time </a:t>
            </a:r>
            <a:r>
              <a:rPr lang="en-US" dirty="0"/>
              <a:t>passes </a:t>
            </a:r>
            <a:r>
              <a:rPr lang="en-US" dirty="0" smtClean="0"/>
              <a:t>very fast)</a:t>
            </a:r>
            <a:endParaRPr lang="en-US" dirty="0"/>
          </a:p>
          <a:p>
            <a:pPr lvl="1"/>
            <a:r>
              <a:rPr lang="en-US" dirty="0" smtClean="0"/>
              <a:t>“Look </a:t>
            </a:r>
            <a:r>
              <a:rPr lang="en-US" dirty="0"/>
              <a:t>how fast our children grew </a:t>
            </a:r>
            <a:r>
              <a:rPr lang="en-US" dirty="0" smtClean="0"/>
              <a:t>up – how </a:t>
            </a:r>
            <a:r>
              <a:rPr lang="en-US" i="1" dirty="0" smtClean="0"/>
              <a:t>time flies</a:t>
            </a:r>
            <a:r>
              <a:rPr lang="en-US" dirty="0" smtClean="0"/>
              <a:t>!”</a:t>
            </a:r>
            <a:endParaRPr lang="en-US" dirty="0"/>
          </a:p>
          <a:p>
            <a:r>
              <a:rPr lang="en-US" dirty="0"/>
              <a:t>It’s </a:t>
            </a:r>
            <a:r>
              <a:rPr lang="en-US" b="1" dirty="0"/>
              <a:t>high </a:t>
            </a:r>
            <a:r>
              <a:rPr lang="en-US" b="1" dirty="0" smtClean="0"/>
              <a:t>time </a:t>
            </a:r>
            <a:r>
              <a:rPr lang="en-US" dirty="0" smtClean="0"/>
              <a:t>(it’s </a:t>
            </a:r>
            <a:r>
              <a:rPr lang="en-US" dirty="0"/>
              <a:t>the right time to do </a:t>
            </a:r>
            <a:r>
              <a:rPr lang="en-US" dirty="0" smtClean="0"/>
              <a:t>something)</a:t>
            </a:r>
          </a:p>
          <a:p>
            <a:pPr lvl="1"/>
            <a:r>
              <a:rPr lang="en-US" dirty="0" smtClean="0"/>
              <a:t>“It’s </a:t>
            </a:r>
            <a:r>
              <a:rPr lang="en-US" i="1" dirty="0"/>
              <a:t>high time </a:t>
            </a:r>
            <a:r>
              <a:rPr lang="en-US" dirty="0" smtClean="0"/>
              <a:t>we met to </a:t>
            </a:r>
            <a:r>
              <a:rPr lang="en-US" dirty="0"/>
              <a:t>resolve this issue</a:t>
            </a:r>
            <a:r>
              <a:rPr lang="en-US" dirty="0" smtClean="0"/>
              <a:t>.”</a:t>
            </a:r>
          </a:p>
          <a:p>
            <a:r>
              <a:rPr lang="en-US" dirty="0"/>
              <a:t>At the </a:t>
            </a:r>
            <a:r>
              <a:rPr lang="en-US" b="1" dirty="0"/>
              <a:t>eleventh </a:t>
            </a:r>
            <a:r>
              <a:rPr lang="en-US" b="1" dirty="0" smtClean="0"/>
              <a:t>hour </a:t>
            </a:r>
            <a:r>
              <a:rPr lang="en-US" dirty="0" smtClean="0"/>
              <a:t>(at </a:t>
            </a:r>
            <a:r>
              <a:rPr lang="en-US" dirty="0"/>
              <a:t>the last possible </a:t>
            </a:r>
            <a:r>
              <a:rPr lang="en-US" dirty="0" smtClean="0"/>
              <a:t>moment)</a:t>
            </a:r>
            <a:endParaRPr lang="en-US" dirty="0"/>
          </a:p>
          <a:p>
            <a:pPr lvl="1"/>
            <a:r>
              <a:rPr lang="en-US" dirty="0" smtClean="0"/>
              <a:t>“We turned in the project at </a:t>
            </a:r>
            <a:r>
              <a:rPr lang="en-US" i="1" dirty="0"/>
              <a:t>the eleventh hour</a:t>
            </a:r>
            <a:r>
              <a:rPr lang="en-US" dirty="0" smtClean="0"/>
              <a:t>.”</a:t>
            </a:r>
          </a:p>
          <a:p>
            <a:r>
              <a:rPr lang="en-US" b="1" dirty="0" smtClean="0"/>
              <a:t>Two-time</a:t>
            </a:r>
            <a:r>
              <a:rPr lang="en-US" dirty="0" smtClean="0"/>
              <a:t> (dating more </a:t>
            </a:r>
            <a:r>
              <a:rPr lang="en-US" dirty="0"/>
              <a:t>than one person at the same </a:t>
            </a:r>
            <a:r>
              <a:rPr lang="en-US" dirty="0" smtClean="0"/>
              <a:t>time)</a:t>
            </a:r>
          </a:p>
          <a:p>
            <a:pPr lvl="1"/>
            <a:r>
              <a:rPr lang="en-US" dirty="0" smtClean="0"/>
              <a:t>“She’s </a:t>
            </a:r>
            <a:r>
              <a:rPr lang="en-US" i="1" dirty="0"/>
              <a:t>two-timing</a:t>
            </a:r>
            <a:r>
              <a:rPr lang="en-US" dirty="0"/>
              <a:t> Jack with Bill and Jack is a very jealous </a:t>
            </a:r>
            <a:r>
              <a:rPr lang="en-US" dirty="0" smtClean="0"/>
              <a:t>person</a:t>
            </a:r>
            <a:r>
              <a:rPr lang="en-US" dirty="0"/>
              <a:t>.</a:t>
            </a:r>
            <a:r>
              <a:rPr lang="en-US" dirty="0" smtClean="0"/>
              <a:t>”</a:t>
            </a:r>
          </a:p>
          <a:p>
            <a:r>
              <a:rPr lang="en-US" b="1" dirty="0"/>
              <a:t>D</a:t>
            </a:r>
            <a:r>
              <a:rPr lang="en-US" b="1" dirty="0" smtClean="0"/>
              <a:t>o </a:t>
            </a:r>
            <a:r>
              <a:rPr lang="en-US" b="1" dirty="0"/>
              <a:t>time</a:t>
            </a:r>
            <a:r>
              <a:rPr lang="en-US" dirty="0"/>
              <a:t> </a:t>
            </a:r>
            <a:r>
              <a:rPr lang="en-US" dirty="0" smtClean="0"/>
              <a:t>(serve </a:t>
            </a:r>
            <a:r>
              <a:rPr lang="en-US" dirty="0"/>
              <a:t>a prison </a:t>
            </a:r>
            <a:r>
              <a:rPr lang="en-US" dirty="0" smtClean="0"/>
              <a:t>sentence)</a:t>
            </a:r>
          </a:p>
          <a:p>
            <a:pPr lvl="1"/>
            <a:r>
              <a:rPr lang="en-US" dirty="0" smtClean="0"/>
              <a:t>“</a:t>
            </a:r>
            <a:r>
              <a:rPr lang="en-US" dirty="0"/>
              <a:t>He’s </a:t>
            </a:r>
            <a:r>
              <a:rPr lang="en-US" i="1" dirty="0"/>
              <a:t>doing time </a:t>
            </a:r>
            <a:r>
              <a:rPr lang="en-US" dirty="0"/>
              <a:t>for armed robbery</a:t>
            </a:r>
            <a:r>
              <a:rPr lang="en-US" dirty="0" smtClean="0"/>
              <a:t>.”</a:t>
            </a:r>
          </a:p>
          <a:p>
            <a:r>
              <a:rPr lang="en-US" b="1" dirty="0" smtClean="0"/>
              <a:t>Kill time </a:t>
            </a:r>
            <a:r>
              <a:rPr lang="en-US" dirty="0" smtClean="0"/>
              <a:t>(doing things that are not important)</a:t>
            </a:r>
          </a:p>
          <a:p>
            <a:pPr lvl="1"/>
            <a:r>
              <a:rPr lang="en-US" dirty="0" smtClean="0"/>
              <a:t>“I was going to </a:t>
            </a:r>
            <a:r>
              <a:rPr lang="en-US" i="1" dirty="0" smtClean="0"/>
              <a:t>kill time </a:t>
            </a:r>
            <a:r>
              <a:rPr lang="en-US" dirty="0" smtClean="0"/>
              <a:t>watching TV, but I came to IFM instead.”</a:t>
            </a:r>
            <a:endParaRPr lang="en-US" dirty="0"/>
          </a:p>
        </p:txBody>
      </p:sp>
    </p:spTree>
    <p:extLst>
      <p:ext uri="{BB962C8B-B14F-4D97-AF65-F5344CB8AC3E}">
        <p14:creationId xmlns:p14="http://schemas.microsoft.com/office/powerpoint/2010/main" val="3665272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left)">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left)">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800" b="1" u="sng" dirty="0" smtClean="0"/>
              <a:t>Some </a:t>
            </a:r>
            <a:r>
              <a:rPr lang="en-US" sz="4800" b="1" u="sng" dirty="0" smtClean="0"/>
              <a:t>Questions About </a:t>
            </a:r>
            <a:r>
              <a:rPr lang="en-US" sz="4800" b="1" u="sng" dirty="0" smtClean="0"/>
              <a:t>Time</a:t>
            </a:r>
            <a:endParaRPr lang="en-US" sz="4800" b="1" u="sng" dirty="0"/>
          </a:p>
        </p:txBody>
      </p:sp>
      <p:sp>
        <p:nvSpPr>
          <p:cNvPr id="3" name="Content Placeholder 2"/>
          <p:cNvSpPr>
            <a:spLocks noGrp="1"/>
          </p:cNvSpPr>
          <p:nvPr>
            <p:ph idx="1"/>
          </p:nvPr>
        </p:nvSpPr>
        <p:spPr>
          <a:xfrm>
            <a:off x="0" y="1143000"/>
            <a:ext cx="9144000" cy="5562600"/>
          </a:xfrm>
        </p:spPr>
        <p:txBody>
          <a:bodyPr>
            <a:normAutofit lnSpcReduction="10000"/>
          </a:bodyPr>
          <a:lstStyle/>
          <a:p>
            <a:r>
              <a:rPr lang="en-US" dirty="0" smtClean="0"/>
              <a:t>Do you think that you manage time wisely?</a:t>
            </a:r>
          </a:p>
          <a:p>
            <a:r>
              <a:rPr lang="en-US" dirty="0" smtClean="0"/>
              <a:t>Do you manage time, or does time manage you?</a:t>
            </a:r>
            <a:endParaRPr lang="en-US" dirty="0" smtClean="0"/>
          </a:p>
          <a:p>
            <a:r>
              <a:rPr lang="en-US" dirty="0" smtClean="0"/>
              <a:t>Would you rather have more time or more money?</a:t>
            </a:r>
          </a:p>
          <a:p>
            <a:r>
              <a:rPr lang="en-US" dirty="0" smtClean="0"/>
              <a:t>What would you do if you had 4 extra hours each day?</a:t>
            </a:r>
          </a:p>
          <a:p>
            <a:r>
              <a:rPr lang="en-US" dirty="0" smtClean="0"/>
              <a:t>Do you feel that time moves slowly or quickly?</a:t>
            </a:r>
          </a:p>
          <a:p>
            <a:r>
              <a:rPr lang="en-US" dirty="0" smtClean="0"/>
              <a:t>How important is time in your culture?</a:t>
            </a:r>
          </a:p>
          <a:p>
            <a:r>
              <a:rPr lang="en-US" dirty="0" smtClean="0"/>
              <a:t>If time travel were possible, where would you visit?</a:t>
            </a:r>
          </a:p>
          <a:p>
            <a:r>
              <a:rPr lang="en-US" dirty="0" smtClean="0"/>
              <a:t>What object would you take with you on your time travel?</a:t>
            </a:r>
            <a:endParaRPr lang="en-US" dirty="0"/>
          </a:p>
        </p:txBody>
      </p:sp>
    </p:spTree>
    <p:extLst>
      <p:ext uri="{BB962C8B-B14F-4D97-AF65-F5344CB8AC3E}">
        <p14:creationId xmlns:p14="http://schemas.microsoft.com/office/powerpoint/2010/main" val="229594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800" b="1" u="sng" dirty="0" smtClean="0"/>
              <a:t>What is “Time”?</a:t>
            </a:r>
            <a:endParaRPr lang="en-US" sz="4800" b="1" u="sng" dirty="0"/>
          </a:p>
        </p:txBody>
      </p:sp>
      <p:sp>
        <p:nvSpPr>
          <p:cNvPr id="3" name="Content Placeholder 2"/>
          <p:cNvSpPr>
            <a:spLocks noGrp="1"/>
          </p:cNvSpPr>
          <p:nvPr>
            <p:ph idx="1"/>
          </p:nvPr>
        </p:nvSpPr>
        <p:spPr>
          <a:xfrm>
            <a:off x="0" y="1219200"/>
            <a:ext cx="8991600" cy="5715000"/>
          </a:xfrm>
        </p:spPr>
        <p:txBody>
          <a:bodyPr/>
          <a:lstStyle/>
          <a:p>
            <a:pPr>
              <a:spcAft>
                <a:spcPts val="1200"/>
              </a:spcAft>
            </a:pPr>
            <a:r>
              <a:rPr lang="en-US" b="1" dirty="0"/>
              <a:t>Time is </a:t>
            </a:r>
            <a:r>
              <a:rPr lang="en-US" dirty="0" smtClean="0"/>
              <a:t>the </a:t>
            </a:r>
            <a:r>
              <a:rPr lang="en-US" dirty="0"/>
              <a:t>progression of events from the past to the present into the future</a:t>
            </a:r>
            <a:r>
              <a:rPr lang="en-US" dirty="0" smtClean="0"/>
              <a:t>.</a:t>
            </a:r>
          </a:p>
          <a:p>
            <a:pPr>
              <a:spcAft>
                <a:spcPts val="1200"/>
              </a:spcAft>
            </a:pPr>
            <a:r>
              <a:rPr lang="en-US" b="1" dirty="0" smtClean="0"/>
              <a:t>Time </a:t>
            </a:r>
            <a:r>
              <a:rPr lang="en-US" b="1" dirty="0"/>
              <a:t>is </a:t>
            </a:r>
            <a:r>
              <a:rPr lang="en-US" dirty="0"/>
              <a:t>the indefinite continued progress of existence and events that occur in an apparently irreversible succession from the past, through the present, into the future</a:t>
            </a:r>
            <a:r>
              <a:rPr lang="en-US" dirty="0" smtClean="0"/>
              <a:t>.  </a:t>
            </a:r>
            <a:r>
              <a:rPr lang="en-US" sz="2800" i="1" dirty="0" smtClean="0"/>
              <a:t>Wikipedia</a:t>
            </a:r>
            <a:endParaRPr lang="en-US" i="1" dirty="0"/>
          </a:p>
          <a:p>
            <a:pPr>
              <a:spcAft>
                <a:spcPts val="1200"/>
              </a:spcAft>
            </a:pPr>
            <a:r>
              <a:rPr lang="en-US" b="1" dirty="0" smtClean="0"/>
              <a:t>Time is </a:t>
            </a:r>
            <a:r>
              <a:rPr lang="en-US" dirty="0" smtClean="0"/>
              <a:t>that dimension in which cause and effect phenomena take place.  </a:t>
            </a:r>
            <a:r>
              <a:rPr lang="en-US" sz="2800" i="1" dirty="0" smtClean="0"/>
              <a:t>The Creator and the Cosmos</a:t>
            </a:r>
            <a:r>
              <a:rPr lang="en-US" sz="2800" dirty="0" smtClean="0"/>
              <a:t>, Hugh Ross </a:t>
            </a:r>
            <a:endParaRPr lang="en-US" sz="2800" dirty="0"/>
          </a:p>
        </p:txBody>
      </p:sp>
    </p:spTree>
    <p:extLst>
      <p:ext uri="{BB962C8B-B14F-4D97-AF65-F5344CB8AC3E}">
        <p14:creationId xmlns:p14="http://schemas.microsoft.com/office/powerpoint/2010/main" val="32419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263" y="304800"/>
            <a:ext cx="8229600" cy="868362"/>
          </a:xfrm>
        </p:spPr>
        <p:txBody>
          <a:bodyPr>
            <a:normAutofit/>
          </a:bodyPr>
          <a:lstStyle/>
          <a:p>
            <a:r>
              <a:rPr lang="en-US" sz="4800" b="1" u="sng" dirty="0" smtClean="0"/>
              <a:t>An </a:t>
            </a:r>
            <a:r>
              <a:rPr lang="en-US" sz="4800" b="1" u="sng" dirty="0"/>
              <a:t>E</a:t>
            </a:r>
            <a:r>
              <a:rPr lang="en-US" sz="4800" b="1" u="sng" dirty="0" smtClean="0"/>
              <a:t>ndless </a:t>
            </a:r>
            <a:r>
              <a:rPr lang="en-US" sz="4800" b="1" u="sng" dirty="0"/>
              <a:t>U</a:t>
            </a:r>
            <a:r>
              <a:rPr lang="en-US" sz="4800" b="1" u="sng" dirty="0" smtClean="0"/>
              <a:t>niverse?</a:t>
            </a:r>
            <a:endParaRPr lang="en-US" sz="4800" b="1" u="sng" dirty="0"/>
          </a:p>
        </p:txBody>
      </p:sp>
      <p:sp>
        <p:nvSpPr>
          <p:cNvPr id="3" name="Content Placeholder 2"/>
          <p:cNvSpPr>
            <a:spLocks noGrp="1"/>
          </p:cNvSpPr>
          <p:nvPr>
            <p:ph idx="1"/>
          </p:nvPr>
        </p:nvSpPr>
        <p:spPr>
          <a:xfrm>
            <a:off x="228600" y="1600200"/>
            <a:ext cx="4267200" cy="4800600"/>
          </a:xfrm>
        </p:spPr>
        <p:txBody>
          <a:bodyPr/>
          <a:lstStyle/>
          <a:p>
            <a:pPr>
              <a:spcAft>
                <a:spcPts val="1800"/>
              </a:spcAft>
            </a:pPr>
            <a:r>
              <a:rPr lang="en-US" dirty="0" smtClean="0"/>
              <a:t>Eternity = without beginning or end; timeless</a:t>
            </a:r>
          </a:p>
          <a:p>
            <a:pPr>
              <a:spcAft>
                <a:spcPts val="1800"/>
              </a:spcAft>
            </a:pPr>
            <a:r>
              <a:rPr lang="en-US" dirty="0" smtClean="0"/>
              <a:t>In the past, many religions and philosophers believed the universe was eternal</a:t>
            </a:r>
            <a:endParaRPr lang="en-US" dirty="0"/>
          </a:p>
        </p:txBody>
      </p:sp>
      <p:sp>
        <p:nvSpPr>
          <p:cNvPr id="4" name="Circular Arrow 3"/>
          <p:cNvSpPr/>
          <p:nvPr/>
        </p:nvSpPr>
        <p:spPr>
          <a:xfrm>
            <a:off x="5029200" y="2057400"/>
            <a:ext cx="3657600" cy="3810000"/>
          </a:xfrm>
          <a:prstGeom prst="circular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ircular Arrow 4"/>
          <p:cNvSpPr/>
          <p:nvPr/>
        </p:nvSpPr>
        <p:spPr>
          <a:xfrm flipH="1" flipV="1">
            <a:off x="4997116" y="1756610"/>
            <a:ext cx="3657600" cy="3962400"/>
          </a:xfrm>
          <a:prstGeom prst="circular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4403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lstStyle/>
          <a:p>
            <a:r>
              <a:rPr lang="en-US" b="1" u="sng" dirty="0" smtClean="0"/>
              <a:t>The Expanding Universe</a:t>
            </a:r>
            <a:endParaRPr lang="en-US" b="1" u="sng" dirty="0"/>
          </a:p>
        </p:txBody>
      </p:sp>
      <p:sp>
        <p:nvSpPr>
          <p:cNvPr id="3" name="Content Placeholder 2"/>
          <p:cNvSpPr>
            <a:spLocks noGrp="1"/>
          </p:cNvSpPr>
          <p:nvPr>
            <p:ph idx="1"/>
          </p:nvPr>
        </p:nvSpPr>
        <p:spPr>
          <a:xfrm>
            <a:off x="152400" y="1066800"/>
            <a:ext cx="8915400" cy="1981200"/>
          </a:xfrm>
        </p:spPr>
        <p:txBody>
          <a:bodyPr/>
          <a:lstStyle/>
          <a:p>
            <a:r>
              <a:rPr lang="en-US" dirty="0" smtClean="0"/>
              <a:t>We now know that the universe had a beginning</a:t>
            </a:r>
          </a:p>
          <a:p>
            <a:r>
              <a:rPr lang="en-US" dirty="0" smtClean="0"/>
              <a:t>Some scientists say it began 14 Billion years ago</a:t>
            </a:r>
          </a:p>
          <a:p>
            <a:r>
              <a:rPr lang="en-US" dirty="0" smtClean="0"/>
              <a:t>Let this 40 foot long rope illustrate time…</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3344470"/>
            <a:ext cx="4421981" cy="3437330"/>
          </a:xfrm>
          <a:prstGeom prst="rect">
            <a:avLst/>
          </a:prstGeom>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32" y="3352800"/>
            <a:ext cx="4683868"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7561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lstStyle/>
          <a:p>
            <a:r>
              <a:rPr lang="en-US" b="1" u="sng" dirty="0" smtClean="0"/>
              <a:t>The Expanding Universe</a:t>
            </a:r>
            <a:endParaRPr lang="en-US" b="1" u="sng" dirty="0"/>
          </a:p>
        </p:txBody>
      </p:sp>
      <p:sp>
        <p:nvSpPr>
          <p:cNvPr id="3" name="Content Placeholder 2"/>
          <p:cNvSpPr>
            <a:spLocks noGrp="1"/>
          </p:cNvSpPr>
          <p:nvPr>
            <p:ph idx="1"/>
          </p:nvPr>
        </p:nvSpPr>
        <p:spPr>
          <a:xfrm>
            <a:off x="152400" y="1066800"/>
            <a:ext cx="8915400" cy="609600"/>
          </a:xfrm>
        </p:spPr>
        <p:txBody>
          <a:bodyPr>
            <a:normAutofit/>
          </a:bodyPr>
          <a:lstStyle/>
          <a:p>
            <a:r>
              <a:rPr lang="en-US" dirty="0" smtClean="0"/>
              <a:t>Look closer to see your brief lifetime (8x too big)!</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8498" y="1676400"/>
            <a:ext cx="6567883" cy="5105400"/>
          </a:xfrm>
          <a:prstGeom prst="rect">
            <a:avLst/>
          </a:prstGeom>
        </p:spPr>
      </p:pic>
      <p:sp>
        <p:nvSpPr>
          <p:cNvPr id="4" name="Rectangle 3"/>
          <p:cNvSpPr/>
          <p:nvPr/>
        </p:nvSpPr>
        <p:spPr>
          <a:xfrm>
            <a:off x="4343400" y="4229100"/>
            <a:ext cx="1519039" cy="876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9919" y="1579288"/>
            <a:ext cx="7038281" cy="5278711"/>
          </a:xfrm>
          <a:prstGeom prst="rect">
            <a:avLst/>
          </a:prstGeom>
        </p:spPr>
      </p:pic>
    </p:spTree>
    <p:extLst>
      <p:ext uri="{BB962C8B-B14F-4D97-AF65-F5344CB8AC3E}">
        <p14:creationId xmlns:p14="http://schemas.microsoft.com/office/powerpoint/2010/main" val="1167788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normAutofit/>
          </a:bodyPr>
          <a:lstStyle/>
          <a:p>
            <a:r>
              <a:rPr lang="en-US" sz="4800" b="1" u="sng" dirty="0" smtClean="0"/>
              <a:t>In the beginning…</a:t>
            </a:r>
            <a:endParaRPr lang="en-US" sz="4800" b="1" u="sng" dirty="0"/>
          </a:p>
        </p:txBody>
      </p:sp>
      <p:sp>
        <p:nvSpPr>
          <p:cNvPr id="3" name="Content Placeholder 2"/>
          <p:cNvSpPr>
            <a:spLocks noGrp="1"/>
          </p:cNvSpPr>
          <p:nvPr>
            <p:ph idx="1"/>
          </p:nvPr>
        </p:nvSpPr>
        <p:spPr>
          <a:xfrm>
            <a:off x="228600" y="990600"/>
            <a:ext cx="5029200" cy="5791200"/>
          </a:xfrm>
        </p:spPr>
        <p:txBody>
          <a:bodyPr>
            <a:noAutofit/>
          </a:bodyPr>
          <a:lstStyle/>
          <a:p>
            <a:pPr marL="0" indent="0">
              <a:spcBef>
                <a:spcPts val="0"/>
              </a:spcBef>
              <a:buNone/>
            </a:pPr>
            <a:r>
              <a:rPr lang="en-US" sz="2300" dirty="0"/>
              <a:t>“In the very beginning there was a void, a curious form of vacuum, a nothingness containing no space, no time, no matter, no light, no sound. … This story is about the beginning of the universe, and unfortunately, there are no data … none … zero.  If you read or hear something about the birth of the universe, someone is making it up.  We are in the realm of philosophy – only God knows what happened at the very beginning</a:t>
            </a:r>
            <a:r>
              <a:rPr lang="en-US" sz="2300" dirty="0" smtClean="0"/>
              <a:t>.”</a:t>
            </a:r>
          </a:p>
          <a:p>
            <a:pPr marL="0" indent="0">
              <a:spcBef>
                <a:spcPts val="0"/>
              </a:spcBef>
              <a:buNone/>
            </a:pPr>
            <a:endParaRPr lang="en-US" sz="2300" dirty="0" smtClean="0"/>
          </a:p>
          <a:p>
            <a:pPr marL="0" indent="0">
              <a:spcBef>
                <a:spcPts val="0"/>
              </a:spcBef>
              <a:buNone/>
            </a:pPr>
            <a:r>
              <a:rPr lang="en-US" sz="2300" dirty="0" smtClean="0"/>
              <a:t>Dr. Leon Lederman, </a:t>
            </a:r>
          </a:p>
          <a:p>
            <a:pPr marL="0" indent="0">
              <a:spcBef>
                <a:spcPts val="0"/>
              </a:spcBef>
              <a:buNone/>
            </a:pPr>
            <a:r>
              <a:rPr lang="en-US" sz="2300" dirty="0" err="1" smtClean="0"/>
              <a:t>Fermilab</a:t>
            </a:r>
            <a:r>
              <a:rPr lang="en-US" sz="2300" dirty="0" smtClean="0"/>
              <a:t> Director and </a:t>
            </a:r>
          </a:p>
          <a:p>
            <a:pPr marL="0" indent="0">
              <a:spcBef>
                <a:spcPts val="0"/>
              </a:spcBef>
              <a:buNone/>
            </a:pPr>
            <a:r>
              <a:rPr lang="en-US" sz="2300" dirty="0" smtClean="0"/>
              <a:t>Nobel Prize Winner (Physics)</a:t>
            </a:r>
            <a:endParaRPr lang="en-US" sz="2300" dirty="0"/>
          </a:p>
        </p:txBody>
      </p:sp>
      <p:pic>
        <p:nvPicPr>
          <p:cNvPr id="1026" name="Picture 2" descr="https://upload.wikimedia.org/wikipedia/en/b/b3/The_God_Particle_-_If_the_Universe_Is_the_Answer%2C_What_Is_the_Question_%28book_cover%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219200"/>
            <a:ext cx="3590798" cy="5105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28600" y="4191000"/>
            <a:ext cx="4724400" cy="838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1106905" y="2180545"/>
            <a:ext cx="6741695" cy="2010455"/>
            <a:chOff x="1106905" y="2180545"/>
            <a:chExt cx="6741695" cy="2010455"/>
          </a:xfrm>
        </p:grpSpPr>
        <p:sp>
          <p:nvSpPr>
            <p:cNvPr id="5" name="TextBox 4"/>
            <p:cNvSpPr txBox="1"/>
            <p:nvPr/>
          </p:nvSpPr>
          <p:spPr>
            <a:xfrm>
              <a:off x="1106905" y="2180545"/>
              <a:ext cx="6741695" cy="1200329"/>
            </a:xfrm>
            <a:prstGeom prst="rect">
              <a:avLst/>
            </a:prstGeom>
            <a:solidFill>
              <a:schemeClr val="bg1"/>
            </a:solidFill>
            <a:ln>
              <a:solidFill>
                <a:schemeClr val="accent4">
                  <a:lumMod val="50000"/>
                </a:schemeClr>
              </a:solidFill>
            </a:ln>
          </p:spPr>
          <p:txBody>
            <a:bodyPr wrap="square" rtlCol="0">
              <a:spAutoFit/>
            </a:bodyPr>
            <a:lstStyle/>
            <a:p>
              <a:pPr algn="ctr"/>
              <a:r>
                <a:rPr lang="en-US" sz="3600" b="1" dirty="0" smtClean="0"/>
                <a:t>In </a:t>
              </a:r>
              <a:r>
                <a:rPr lang="en-US" sz="3600" b="1" dirty="0"/>
                <a:t>the beginning, God created the heavens and the earth</a:t>
              </a:r>
              <a:r>
                <a:rPr lang="en-US" sz="3600" b="1" dirty="0" smtClean="0"/>
                <a:t>.</a:t>
              </a:r>
              <a:r>
                <a:rPr lang="en-US" sz="3600" b="1" dirty="0"/>
                <a:t> </a:t>
              </a:r>
              <a:r>
                <a:rPr lang="en-US" sz="3600" b="1" dirty="0" smtClean="0"/>
                <a:t> </a:t>
              </a:r>
              <a:r>
                <a:rPr lang="en-US" sz="2800" dirty="0" smtClean="0"/>
                <a:t>Genesis 1:1</a:t>
              </a:r>
              <a:endParaRPr lang="en-US" sz="2800" dirty="0"/>
            </a:p>
          </p:txBody>
        </p:sp>
        <p:cxnSp>
          <p:nvCxnSpPr>
            <p:cNvPr id="7" name="Straight Arrow Connector 6"/>
            <p:cNvCxnSpPr>
              <a:stCxn id="4" idx="0"/>
              <a:endCxn id="5" idx="2"/>
            </p:cNvCxnSpPr>
            <p:nvPr/>
          </p:nvCxnSpPr>
          <p:spPr>
            <a:xfrm flipV="1">
              <a:off x="2590800" y="3380874"/>
              <a:ext cx="1886953" cy="81012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1523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normAutofit/>
          </a:bodyPr>
          <a:lstStyle/>
          <a:p>
            <a:r>
              <a:rPr lang="en-US" sz="4800" b="1" u="sng" dirty="0" smtClean="0"/>
              <a:t>Before the beginning…</a:t>
            </a:r>
            <a:endParaRPr lang="en-US" sz="4800" b="1" u="sng" dirty="0"/>
          </a:p>
        </p:txBody>
      </p:sp>
      <p:sp>
        <p:nvSpPr>
          <p:cNvPr id="3" name="Content Placeholder 2"/>
          <p:cNvSpPr>
            <a:spLocks noGrp="1"/>
          </p:cNvSpPr>
          <p:nvPr>
            <p:ph idx="1"/>
          </p:nvPr>
        </p:nvSpPr>
        <p:spPr>
          <a:xfrm>
            <a:off x="228600" y="990600"/>
            <a:ext cx="5029200" cy="5791200"/>
          </a:xfrm>
        </p:spPr>
        <p:txBody>
          <a:bodyPr>
            <a:noAutofit/>
          </a:bodyPr>
          <a:lstStyle/>
          <a:p>
            <a:pPr marL="0" indent="0">
              <a:spcBef>
                <a:spcPts val="0"/>
              </a:spcBef>
              <a:buNone/>
            </a:pPr>
            <a:r>
              <a:rPr lang="en-US" sz="2300" dirty="0"/>
              <a:t>“In the very beginning there was a void, a curious form of vacuum, a nothingness containing no space, no time, no matter, no light, no sound. … This story is about the beginning of the universe, and unfortunately, there are no data … none … zero.  If you read or hear something about the birth of the universe, someone is making it up.  We are in the realm of philosophy – only God knows what happened at the very beginning</a:t>
            </a:r>
            <a:r>
              <a:rPr lang="en-US" sz="2300" dirty="0" smtClean="0"/>
              <a:t>.”</a:t>
            </a:r>
          </a:p>
          <a:p>
            <a:pPr marL="0" indent="0">
              <a:spcBef>
                <a:spcPts val="0"/>
              </a:spcBef>
              <a:buNone/>
            </a:pPr>
            <a:endParaRPr lang="en-US" sz="2300" dirty="0" smtClean="0"/>
          </a:p>
          <a:p>
            <a:pPr marL="0" indent="0">
              <a:spcBef>
                <a:spcPts val="0"/>
              </a:spcBef>
              <a:buNone/>
            </a:pPr>
            <a:r>
              <a:rPr lang="en-US" sz="2300" dirty="0" smtClean="0"/>
              <a:t>Dr. Leon Lederman, </a:t>
            </a:r>
          </a:p>
          <a:p>
            <a:pPr marL="0" indent="0">
              <a:spcBef>
                <a:spcPts val="0"/>
              </a:spcBef>
              <a:buNone/>
            </a:pPr>
            <a:r>
              <a:rPr lang="en-US" sz="2300" dirty="0" err="1" smtClean="0"/>
              <a:t>Fermilab</a:t>
            </a:r>
            <a:r>
              <a:rPr lang="en-US" sz="2300" dirty="0" smtClean="0"/>
              <a:t> Director and </a:t>
            </a:r>
          </a:p>
          <a:p>
            <a:pPr marL="0" indent="0">
              <a:spcBef>
                <a:spcPts val="0"/>
              </a:spcBef>
              <a:buNone/>
            </a:pPr>
            <a:r>
              <a:rPr lang="en-US" sz="2300" dirty="0" smtClean="0"/>
              <a:t>Nobel Prize Winner (Physics)</a:t>
            </a:r>
            <a:endParaRPr lang="en-US" sz="2300" dirty="0"/>
          </a:p>
        </p:txBody>
      </p:sp>
      <p:pic>
        <p:nvPicPr>
          <p:cNvPr id="1026" name="Picture 2" descr="https://upload.wikimedia.org/wikipedia/en/b/b3/The_God_Particle_-_If_the_Universe_Is_the_Answer%2C_What_Is_the_Question_%28book_cover%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219200"/>
            <a:ext cx="3590798" cy="5105400"/>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p:cNvGrpSpPr/>
          <p:nvPr/>
        </p:nvGrpSpPr>
        <p:grpSpPr>
          <a:xfrm>
            <a:off x="200526" y="1752600"/>
            <a:ext cx="5029200" cy="762000"/>
            <a:chOff x="200526" y="1752600"/>
            <a:chExt cx="5029200" cy="762000"/>
          </a:xfrm>
        </p:grpSpPr>
        <p:sp>
          <p:nvSpPr>
            <p:cNvPr id="13" name="Rectangle 12"/>
            <p:cNvSpPr/>
            <p:nvPr/>
          </p:nvSpPr>
          <p:spPr>
            <a:xfrm>
              <a:off x="200526" y="1752600"/>
              <a:ext cx="50292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803358" y="2069432"/>
              <a:ext cx="990600" cy="0"/>
            </a:xfrm>
            <a:prstGeom prst="line">
              <a:avLst/>
            </a:prstGeom>
            <a:ln w="381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0532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animEffect transition="in" filter="fade">
                                      <p:cBhvr>
                                        <p:cTn id="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641</TotalTime>
  <Words>2472</Words>
  <Application>Microsoft Office PowerPoint</Application>
  <PresentationFormat>On-screen Show (4:3)</PresentationFormat>
  <Paragraphs>133</Paragraphs>
  <Slides>17</Slides>
  <Notes>14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Time and Eternity</vt:lpstr>
      <vt:lpstr>Some Idioms About Time</vt:lpstr>
      <vt:lpstr>Some Questions About Time</vt:lpstr>
      <vt:lpstr>What is “Time”?</vt:lpstr>
      <vt:lpstr>An Endless Universe?</vt:lpstr>
      <vt:lpstr>The Expanding Universe</vt:lpstr>
      <vt:lpstr>The Expanding Universe</vt:lpstr>
      <vt:lpstr>In the beginning…</vt:lpstr>
      <vt:lpstr>Before the beginning…</vt:lpstr>
      <vt:lpstr>Before the beginning…</vt:lpstr>
      <vt:lpstr>Before the beginning…</vt:lpstr>
      <vt:lpstr>Outside of our time dimension</vt:lpstr>
      <vt:lpstr>More about eternity</vt:lpstr>
      <vt:lpstr>Two quotes to think about:</vt:lpstr>
      <vt:lpstr>Why am I here right now?</vt:lpstr>
      <vt:lpstr>A wise man’s prayer</vt:lpstr>
      <vt:lpstr>How old is everything?</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and Eternity</dc:title>
  <dc:creator>Multiple Authors</dc:creator>
  <cp:lastModifiedBy>dell</cp:lastModifiedBy>
  <cp:revision>26</cp:revision>
  <dcterms:created xsi:type="dcterms:W3CDTF">2020-10-22T23:18:52Z</dcterms:created>
  <dcterms:modified xsi:type="dcterms:W3CDTF">2020-10-24T01:32:03Z</dcterms:modified>
</cp:coreProperties>
</file>